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5"/>
  </p:notesMasterIdLst>
  <p:handoutMasterIdLst>
    <p:handoutMasterId r:id="rId46"/>
  </p:handoutMasterIdLst>
  <p:sldIdLst>
    <p:sldId id="310" r:id="rId2"/>
    <p:sldId id="257" r:id="rId3"/>
    <p:sldId id="258" r:id="rId4"/>
    <p:sldId id="259" r:id="rId5"/>
    <p:sldId id="260" r:id="rId6"/>
    <p:sldId id="261" r:id="rId7"/>
    <p:sldId id="262" r:id="rId8"/>
    <p:sldId id="263" r:id="rId9"/>
    <p:sldId id="264" r:id="rId10"/>
    <p:sldId id="265" r:id="rId11"/>
    <p:sldId id="266" r:id="rId12"/>
    <p:sldId id="267" r:id="rId13"/>
    <p:sldId id="268" r:id="rId14"/>
    <p:sldId id="311" r:id="rId15"/>
    <p:sldId id="269" r:id="rId16"/>
    <p:sldId id="270" r:id="rId17"/>
    <p:sldId id="271" r:id="rId18"/>
    <p:sldId id="272" r:id="rId19"/>
    <p:sldId id="27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1" r:id="rId36"/>
    <p:sldId id="302" r:id="rId37"/>
    <p:sldId id="303" r:id="rId38"/>
    <p:sldId id="304" r:id="rId39"/>
    <p:sldId id="305" r:id="rId40"/>
    <p:sldId id="306"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2D4"/>
    <a:srgbClr val="19253D"/>
    <a:srgbClr val="3D5F7B"/>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7" autoAdjust="0"/>
    <p:restoredTop sz="88812"/>
  </p:normalViewPr>
  <p:slideViewPr>
    <p:cSldViewPr snapToGrid="0" snapToObjects="1">
      <p:cViewPr varScale="1">
        <p:scale>
          <a:sx n="131" d="100"/>
          <a:sy n="131" d="100"/>
        </p:scale>
        <p:origin x="584" y="184"/>
      </p:cViewPr>
      <p:guideLst/>
    </p:cSldViewPr>
  </p:slideViewPr>
  <p:notesTextViewPr>
    <p:cViewPr>
      <p:scale>
        <a:sx n="1" d="1"/>
        <a:sy n="1" d="1"/>
      </p:scale>
      <p:origin x="0" y="0"/>
    </p:cViewPr>
  </p:notesTextViewPr>
  <p:sorterViewPr>
    <p:cViewPr>
      <p:scale>
        <a:sx n="70" d="100"/>
        <a:sy n="70" d="100"/>
      </p:scale>
      <p:origin x="0" y="-324"/>
    </p:cViewPr>
  </p:sorter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62"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12/6/17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67CD-1C63-4E80-B959-716289BC73F0}"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C9086-915A-49C0-81D8-E1C113FEE7D4}" type="slidenum">
              <a:rPr lang="en-US" smtClean="0"/>
              <a:t>‹#›</a:t>
            </a:fld>
            <a:endParaRPr lang="en-US"/>
          </a:p>
        </p:txBody>
      </p:sp>
    </p:spTree>
    <p:extLst>
      <p:ext uri="{BB962C8B-B14F-4D97-AF65-F5344CB8AC3E}">
        <p14:creationId xmlns:p14="http://schemas.microsoft.com/office/powerpoint/2010/main" val="392572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rojectcalico.or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773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3137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7274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443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018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AWS Identity and Access Management (IAM) enables you to securely control access to AWS services and resources for your users. Using IAM, you can create and manage AWS users and groups, and use permissions to allow and deny their access to AWS resources.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Additional policies such as </a:t>
            </a:r>
            <a:r>
              <a:rPr lang="en-US" sz="1100" b="0" i="0" kern="1200" dirty="0" err="1">
                <a:solidFill>
                  <a:schemeClr val="tx1"/>
                </a:solidFill>
                <a:effectLst/>
                <a:latin typeface="+mn-lt"/>
                <a:ea typeface="+mn-ea"/>
                <a:cs typeface="+mn-cs"/>
              </a:rPr>
              <a:t>DynamoDB</a:t>
            </a:r>
            <a:r>
              <a:rPr lang="en-US" sz="1100" b="0" i="0" kern="1200" dirty="0">
                <a:solidFill>
                  <a:schemeClr val="tx1"/>
                </a:solidFill>
                <a:effectLst/>
                <a:latin typeface="+mn-lt"/>
                <a:ea typeface="+mn-ea"/>
                <a:cs typeface="+mn-cs"/>
              </a:rPr>
              <a:t> and </a:t>
            </a:r>
            <a:r>
              <a:rPr lang="en-US" sz="1100" b="0" i="0" kern="1200" dirty="0" err="1">
                <a:solidFill>
                  <a:schemeClr val="tx1"/>
                </a:solidFill>
                <a:effectLst/>
                <a:latin typeface="+mn-lt"/>
                <a:ea typeface="+mn-ea"/>
                <a:cs typeface="+mn-cs"/>
              </a:rPr>
              <a:t>Elasticsearch</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can be granted</a:t>
            </a:r>
            <a:r>
              <a:rPr lang="en-US" sz="1100" b="0" i="0" kern="1200" baseline="0" dirty="0">
                <a:solidFill>
                  <a:schemeClr val="tx1"/>
                </a:solidFill>
                <a:effectLst/>
                <a:latin typeface="+mn-lt"/>
                <a:ea typeface="+mn-ea"/>
                <a:cs typeface="+mn-cs"/>
              </a:rPr>
              <a:t> to master or worker nodes for the cluster created using kops using “kops edit cluster”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Kops create profiles that are used by master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Node has to have </a:t>
            </a:r>
            <a:r>
              <a:rPr lang="en-US" sz="1100" b="0" i="0" kern="1200" baseline="0" dirty="0" err="1">
                <a:solidFill>
                  <a:schemeClr val="tx1"/>
                </a:solidFill>
                <a:effectLst/>
                <a:latin typeface="+mn-lt"/>
                <a:ea typeface="+mn-ea"/>
                <a:cs typeface="+mn-cs"/>
              </a:rPr>
              <a:t>AssumeRole</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If you are in a secure environment, then use 3</a:t>
            </a:r>
            <a:r>
              <a:rPr lang="en-US" sz="1100" b="0" i="0" kern="1200" baseline="30000" dirty="0">
                <a:solidFill>
                  <a:schemeClr val="tx1"/>
                </a:solidFill>
                <a:effectLst/>
                <a:latin typeface="+mn-lt"/>
                <a:ea typeface="+mn-ea"/>
                <a:cs typeface="+mn-cs"/>
              </a:rPr>
              <a:t>rd</a:t>
            </a:r>
            <a:r>
              <a:rPr lang="en-US" sz="1100" b="0" i="0" kern="1200" baseline="0" dirty="0">
                <a:solidFill>
                  <a:schemeClr val="tx1"/>
                </a:solidFill>
                <a:effectLst/>
                <a:latin typeface="+mn-lt"/>
                <a:ea typeface="+mn-ea"/>
                <a:cs typeface="+mn-cs"/>
              </a:rPr>
              <a:t> party credential system like: Vault that injects </a:t>
            </a:r>
          </a:p>
          <a:p>
            <a:r>
              <a:rPr lang="en-US" sz="1100" b="0" i="0" kern="1200" baseline="0" dirty="0">
                <a:solidFill>
                  <a:schemeClr val="tx1"/>
                </a:solidFill>
                <a:effectLst/>
                <a:latin typeface="+mn-lt"/>
                <a:ea typeface="+mn-ea"/>
                <a:cs typeface="+mn-cs"/>
              </a:rPr>
              <a:t>Instance groups in Kops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can define different IAM roles and security groups</a:t>
            </a:r>
          </a:p>
          <a:p>
            <a:r>
              <a:rPr lang="en-US" sz="1100" b="0" i="0" kern="1200" baseline="0" dirty="0">
                <a:solidFill>
                  <a:schemeClr val="tx1"/>
                </a:solidFill>
                <a:effectLst/>
                <a:latin typeface="+mn-lt"/>
                <a:ea typeface="+mn-ea"/>
                <a:cs typeface="+mn-cs"/>
              </a:rPr>
              <a:t>Default instance group, one IG per AZ</a:t>
            </a:r>
          </a:p>
          <a:p>
            <a:r>
              <a:rPr lang="en-US" sz="1100" b="0" i="0" kern="1200" baseline="0" dirty="0">
                <a:solidFill>
                  <a:schemeClr val="tx1"/>
                </a:solidFill>
                <a:effectLst/>
                <a:latin typeface="+mn-lt"/>
                <a:ea typeface="+mn-ea"/>
                <a:cs typeface="+mn-cs"/>
              </a:rPr>
              <a:t>By default, IG for each master (for tagging and HA)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3 node + 5 worker nodes will be 4 </a:t>
            </a:r>
            <a:r>
              <a:rPr lang="en-US" sz="1100" b="0" i="0" kern="1200" baseline="0" dirty="0" err="1">
                <a:solidFill>
                  <a:schemeClr val="tx1"/>
                </a:solidFill>
                <a:effectLst/>
                <a:latin typeface="+mn-lt"/>
                <a:ea typeface="+mn-ea"/>
                <a:cs typeface="+mn-cs"/>
              </a:rPr>
              <a:t>Igs</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1 IG per AZ</a:t>
            </a:r>
          </a:p>
          <a:p>
            <a:r>
              <a:rPr lang="en-US" sz="1100" b="0" i="0" kern="1200" baseline="0" dirty="0">
                <a:solidFill>
                  <a:schemeClr val="tx1"/>
                </a:solidFill>
                <a:effectLst/>
                <a:latin typeface="+mn-lt"/>
                <a:ea typeface="+mn-ea"/>
                <a:cs typeface="+mn-cs"/>
              </a:rPr>
              <a:t>IGs are Kops objects</a:t>
            </a:r>
          </a:p>
          <a:p>
            <a:r>
              <a:rPr lang="en-US" sz="1100" b="0" i="0" kern="1200" baseline="0" dirty="0">
                <a:solidFill>
                  <a:schemeClr val="tx1"/>
                </a:solidFill>
                <a:effectLst/>
                <a:latin typeface="+mn-lt"/>
                <a:ea typeface="+mn-ea"/>
                <a:cs typeface="+mn-cs"/>
              </a:rPr>
              <a:t>Kops create cluster, kops edit instance-group, kops update cluster</a:t>
            </a:r>
          </a:p>
          <a:p>
            <a:r>
              <a:rPr lang="en-US" sz="1100" b="0" i="0" kern="1200" baseline="0" dirty="0">
                <a:solidFill>
                  <a:schemeClr val="tx1"/>
                </a:solidFill>
                <a:effectLst/>
                <a:latin typeface="+mn-lt"/>
                <a:ea typeface="+mn-ea"/>
                <a:cs typeface="+mn-cs"/>
              </a:rPr>
              <a:t>Pre-create manifest and use that to create Kops cluster</a:t>
            </a:r>
          </a:p>
          <a:p>
            <a:r>
              <a:rPr lang="en-US" sz="1100" b="0" i="0" kern="1200" baseline="0" dirty="0">
                <a:solidFill>
                  <a:schemeClr val="tx1"/>
                </a:solidFill>
                <a:effectLst/>
                <a:latin typeface="+mn-lt"/>
                <a:ea typeface="+mn-ea"/>
                <a:cs typeface="+mn-cs"/>
              </a:rPr>
              <a:t>Templating in 1.8, </a:t>
            </a:r>
            <a:r>
              <a:rPr lang="en-US" sz="1100" b="0" i="0" kern="1200" baseline="0" dirty="0" err="1">
                <a:solidFill>
                  <a:schemeClr val="tx1"/>
                </a:solidFill>
                <a:effectLst/>
                <a:latin typeface="+mn-lt"/>
                <a:ea typeface="+mn-ea"/>
                <a:cs typeface="+mn-cs"/>
              </a:rPr>
              <a:t>Golang</a:t>
            </a:r>
            <a:r>
              <a:rPr lang="en-US" sz="1100" b="0" i="0" kern="1200" baseline="0" dirty="0">
                <a:solidFill>
                  <a:schemeClr val="tx1"/>
                </a:solidFill>
                <a:effectLst/>
                <a:latin typeface="+mn-lt"/>
                <a:ea typeface="+mn-ea"/>
                <a:cs typeface="+mn-cs"/>
              </a:rPr>
              <a:t> templating</a:t>
            </a:r>
          </a:p>
          <a:p>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App level security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take it off k8s</a:t>
            </a:r>
          </a:p>
          <a:p>
            <a:r>
              <a:rPr lang="en-US" sz="1100" b="0" i="0" kern="1200" baseline="0" dirty="0">
                <a:solidFill>
                  <a:schemeClr val="tx1"/>
                </a:solidFill>
                <a:effectLst/>
                <a:latin typeface="+mn-lt"/>
                <a:ea typeface="+mn-ea"/>
                <a:cs typeface="+mn-cs"/>
              </a:rPr>
              <a:t>Kube2iam, use IAM perms on the pod</a:t>
            </a:r>
          </a:p>
          <a:p>
            <a:r>
              <a:rPr lang="en-US" sz="1100" b="0" i="0" kern="1200" baseline="0" dirty="0">
                <a:solidFill>
                  <a:schemeClr val="tx1"/>
                </a:solidFill>
                <a:effectLst/>
                <a:latin typeface="+mn-lt"/>
                <a:ea typeface="+mn-ea"/>
                <a:cs typeface="+mn-cs"/>
              </a:rPr>
              <a:t>Certain perms to IG, target pods to those group of nodes, use tags, labels, affinity</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Why does Kops need so much IAM perms?</a:t>
            </a:r>
          </a:p>
          <a:p>
            <a:r>
              <a:rPr lang="en-US" sz="1100" b="0" i="0" kern="1200" baseline="0" dirty="0">
                <a:solidFill>
                  <a:schemeClr val="tx1"/>
                </a:solidFill>
                <a:effectLst/>
                <a:latin typeface="+mn-lt"/>
                <a:ea typeface="+mn-ea"/>
                <a:cs typeface="+mn-cs"/>
              </a:rPr>
              <a:t>Kops creates the IAM profile</a:t>
            </a:r>
          </a:p>
          <a:p>
            <a:r>
              <a:rPr lang="en-US" sz="1100" b="0" i="0" kern="1200" baseline="0" dirty="0">
                <a:solidFill>
                  <a:schemeClr val="tx1"/>
                </a:solidFill>
                <a:effectLst/>
                <a:latin typeface="+mn-lt"/>
                <a:ea typeface="+mn-ea"/>
                <a:cs typeface="+mn-cs"/>
              </a:rPr>
              <a:t>You can have somebody else create VPC</a:t>
            </a:r>
          </a:p>
          <a:p>
            <a:r>
              <a:rPr lang="en-US" sz="1100" b="0" i="0" kern="1200" baseline="0" dirty="0">
                <a:solidFill>
                  <a:schemeClr val="tx1"/>
                </a:solidFill>
                <a:effectLst/>
                <a:latin typeface="+mn-lt"/>
                <a:ea typeface="+mn-ea"/>
                <a:cs typeface="+mn-cs"/>
              </a:rPr>
              <a:t>Tweaked the IAM roles significantly to be minimalist</a:t>
            </a:r>
          </a:p>
          <a:p>
            <a:endParaRPr lang="en-US" dirty="0"/>
          </a:p>
        </p:txBody>
      </p:sp>
    </p:spTree>
    <p:extLst>
      <p:ext uri="{BB962C8B-B14F-4D97-AF65-F5344CB8AC3E}">
        <p14:creationId xmlns:p14="http://schemas.microsoft.com/office/powerpoint/2010/main" val="157053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tool for using AWS IAM credentials to authenticate to a Kubernetes cluster.</a:t>
            </a:r>
          </a:p>
          <a:p>
            <a:r>
              <a:rPr lang="en-US" sz="1100" b="0" i="0" kern="1200" dirty="0">
                <a:solidFill>
                  <a:schemeClr val="tx1"/>
                </a:solidFill>
                <a:effectLst/>
                <a:latin typeface="+mn-lt"/>
                <a:ea typeface="+mn-ea"/>
                <a:cs typeface="+mn-cs"/>
              </a:rPr>
              <a:t>When you create a kops cluster, then you use an IAM role with</a:t>
            </a:r>
            <a:r>
              <a:rPr lang="en-US" sz="1100" b="0" i="0" kern="1200" baseline="0" dirty="0">
                <a:solidFill>
                  <a:schemeClr val="tx1"/>
                </a:solidFill>
                <a:effectLst/>
                <a:latin typeface="+mn-lt"/>
                <a:ea typeface="+mn-ea"/>
                <a:cs typeface="+mn-cs"/>
              </a:rPr>
              <a:t> appropriate permissions required by kops. </a:t>
            </a:r>
            <a:r>
              <a:rPr lang="en-US" sz="1100" b="0" i="0" kern="1200" dirty="0">
                <a:solidFill>
                  <a:schemeClr val="tx1"/>
                </a:solidFill>
                <a:effectLst/>
                <a:latin typeface="+mn-lt"/>
                <a:ea typeface="+mn-ea"/>
                <a:cs typeface="+mn-cs"/>
              </a:rPr>
              <a:t>The cluster login information is generated in ~/.</a:t>
            </a:r>
            <a:r>
              <a:rPr lang="en-US" sz="1100" b="0" i="0" kern="1200" dirty="0" err="1">
                <a:solidFill>
                  <a:schemeClr val="tx1"/>
                </a:solidFill>
                <a:effectLst/>
                <a:latin typeface="+mn-lt"/>
                <a:ea typeface="+mn-ea"/>
                <a:cs typeface="+mn-cs"/>
              </a:rPr>
              <a:t>kube</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config</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If you want to manage k8s cluster from a different machine then you need AWS access key/secret key for the IAM role on that machine. “kops export </a:t>
            </a:r>
            <a:r>
              <a:rPr lang="en-US" sz="1100" b="0" i="0" kern="1200" baseline="0" dirty="0" err="1">
                <a:solidFill>
                  <a:schemeClr val="tx1"/>
                </a:solidFill>
                <a:effectLst/>
                <a:latin typeface="+mn-lt"/>
                <a:ea typeface="+mn-ea"/>
                <a:cs typeface="+mn-cs"/>
              </a:rPr>
              <a:t>kubecfg</a:t>
            </a:r>
            <a:r>
              <a:rPr lang="en-US" sz="1100" b="0" i="0" kern="1200" baseline="0" dirty="0">
                <a:solidFill>
                  <a:schemeClr val="tx1"/>
                </a:solidFill>
                <a:effectLst/>
                <a:latin typeface="+mn-lt"/>
                <a:ea typeface="+mn-ea"/>
                <a:cs typeface="+mn-cs"/>
              </a:rPr>
              <a:t> &lt;name&gt;” can be used to export the cluster configuration information. As a user, you need to maintain two set of credentials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one for AWS IAM and then another for </a:t>
            </a:r>
            <a:r>
              <a:rPr lang="en-US" sz="1100" b="0" i="0" kern="1200" baseline="0" dirty="0" err="1">
                <a:solidFill>
                  <a:schemeClr val="tx1"/>
                </a:solidFill>
                <a:effectLst/>
                <a:latin typeface="+mn-lt"/>
                <a:ea typeface="+mn-ea"/>
                <a:cs typeface="+mn-cs"/>
              </a:rPr>
              <a:t>kubectl</a:t>
            </a:r>
            <a:r>
              <a:rPr lang="en-US" sz="1100" b="0" i="0" kern="1200" baseline="0" dirty="0">
                <a:solidFill>
                  <a:schemeClr val="tx1"/>
                </a:solidFill>
                <a:effectLst/>
                <a:latin typeface="+mn-lt"/>
                <a:ea typeface="+mn-ea"/>
                <a:cs typeface="+mn-cs"/>
              </a:rPr>
              <a:t> authentication. </a:t>
            </a:r>
          </a:p>
          <a:p>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Because we’re hosting</a:t>
            </a:r>
            <a:r>
              <a:rPr lang="en-US" baseline="0" dirty="0"/>
              <a:t> Kubernetes as a service, we need to provide authentication on the API endpoint with IAM. IAM isn’t currently supported as a built-in authentication mechanism, so let’s dig into how this works. </a:t>
            </a:r>
            <a:endParaRPr lang="en-US" dirty="0"/>
          </a:p>
          <a:p>
            <a:endParaRPr lang="en-US" dirty="0"/>
          </a:p>
        </p:txBody>
      </p:sp>
    </p:spTree>
    <p:extLst>
      <p:ext uri="{BB962C8B-B14F-4D97-AF65-F5344CB8AC3E}">
        <p14:creationId xmlns:p14="http://schemas.microsoft.com/office/powerpoint/2010/main" val="396598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dirty="0"/>
          </a:p>
        </p:txBody>
      </p:sp>
    </p:spTree>
    <p:extLst>
      <p:ext uri="{BB962C8B-B14F-4D97-AF65-F5344CB8AC3E}">
        <p14:creationId xmlns:p14="http://schemas.microsoft.com/office/powerpoint/2010/main" val="2587283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a:p>
        </p:txBody>
      </p:sp>
    </p:spTree>
    <p:extLst>
      <p:ext uri="{BB962C8B-B14F-4D97-AF65-F5344CB8AC3E}">
        <p14:creationId xmlns:p14="http://schemas.microsoft.com/office/powerpoint/2010/main" val="308631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417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Hashicorp</a:t>
            </a:r>
            <a:r>
              <a:rPr lang="en-US" dirty="0"/>
              <a:t> Vault is a tool for managing secrets. It secures, stores and tightly controls access to tokens, passwords, certificates, API keys and other secrets.</a:t>
            </a:r>
          </a:p>
          <a:p>
            <a:endParaRPr lang="en-US" dirty="0"/>
          </a:p>
          <a:p>
            <a:r>
              <a:rPr lang="en-US" dirty="0"/>
              <a:t>Can generate</a:t>
            </a:r>
            <a:r>
              <a:rPr lang="en-US" baseline="0" dirty="0"/>
              <a:t> temporary IAM credentials based upon configured policies.</a:t>
            </a:r>
          </a:p>
          <a:p>
            <a:endParaRPr lang="en-US" baseline="0" dirty="0"/>
          </a:p>
          <a:p>
            <a:r>
              <a:rPr lang="en-US" sz="1200" b="0" i="1" kern="1200" dirty="0">
                <a:solidFill>
                  <a:schemeClr val="tx1"/>
                </a:solidFill>
                <a:effectLst/>
                <a:latin typeface="Arial"/>
                <a:ea typeface="+mn-ea"/>
                <a:cs typeface="+mn-cs"/>
              </a:rPr>
              <a:t>First, from a cloud provider perspective, a standard for pod/container identity eases the burden of securely passing secrets like IAM roles or credentials to workloads. We suspect there are other use cases here as well, like correlating AWS level metadata like tags, and granularly configuring security controls like VPC Security Groups.</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More broadly speaking, we are excited about the potential for SPIFFE to provide a standard that applies to container runtimes in general, whether that is Docker, CRI-</a:t>
            </a:r>
            <a:r>
              <a:rPr lang="en-US" sz="1200" b="0" i="1" kern="1200" dirty="0" err="1">
                <a:solidFill>
                  <a:schemeClr val="tx1"/>
                </a:solidFill>
                <a:effectLst/>
                <a:latin typeface="Arial"/>
                <a:ea typeface="+mn-ea"/>
                <a:cs typeface="+mn-cs"/>
              </a:rPr>
              <a:t>Containerd</a:t>
            </a:r>
            <a:r>
              <a:rPr lang="en-US" sz="1200" b="0" i="1" kern="1200" dirty="0">
                <a:solidFill>
                  <a:schemeClr val="tx1"/>
                </a:solidFill>
                <a:effectLst/>
                <a:latin typeface="Arial"/>
                <a:ea typeface="+mn-ea"/>
                <a:cs typeface="+mn-cs"/>
              </a:rPr>
              <a:t>, or whatever the future will bring. </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Finally, we sense the opportunity for this project to enhance other CNCF projects, especially in the service discovery and service mesh space. If </a:t>
            </a:r>
            <a:r>
              <a:rPr lang="en-US" sz="1200" b="0" i="1" kern="1200" dirty="0" err="1">
                <a:solidFill>
                  <a:schemeClr val="tx1"/>
                </a:solidFill>
                <a:effectLst/>
                <a:latin typeface="Arial"/>
                <a:ea typeface="+mn-ea"/>
                <a:cs typeface="+mn-cs"/>
              </a:rPr>
              <a:t>Istio</a:t>
            </a:r>
            <a:r>
              <a:rPr lang="en-US" sz="1200" b="0" i="1" kern="1200" dirty="0">
                <a:solidFill>
                  <a:schemeClr val="tx1"/>
                </a:solidFill>
                <a:effectLst/>
                <a:latin typeface="Arial"/>
                <a:ea typeface="+mn-ea"/>
                <a:cs typeface="+mn-cs"/>
              </a:rPr>
              <a:t>/Envoy/</a:t>
            </a:r>
            <a:r>
              <a:rPr lang="en-US" sz="1200" b="0" i="1" kern="1200" dirty="0" err="1">
                <a:solidFill>
                  <a:schemeClr val="tx1"/>
                </a:solidFill>
                <a:effectLst/>
                <a:latin typeface="Arial"/>
                <a:ea typeface="+mn-ea"/>
                <a:cs typeface="+mn-cs"/>
              </a:rPr>
              <a:t>Linkerd</a:t>
            </a:r>
            <a:r>
              <a:rPr lang="en-US" sz="1200" b="0" i="1" kern="1200" dirty="0">
                <a:solidFill>
                  <a:schemeClr val="tx1"/>
                </a:solidFill>
                <a:effectLst/>
                <a:latin typeface="Arial"/>
                <a:ea typeface="+mn-ea"/>
                <a:cs typeface="+mn-cs"/>
              </a:rPr>
              <a:t> can offload fingerprinting of workloads to SPIFFE, these projects can focus on their core competencies and not worry about underlying secure introduction problem. </a:t>
            </a:r>
            <a:endParaRPr lang="en-US" sz="1200" b="0" i="0" kern="1200" dirty="0">
              <a:solidFill>
                <a:schemeClr val="tx1"/>
              </a:solidFill>
              <a:effectLst/>
              <a:latin typeface="Arial"/>
              <a:ea typeface="+mn-ea"/>
              <a:cs typeface="+mn-cs"/>
            </a:endParaRPr>
          </a:p>
          <a:p>
            <a:endParaRPr lang="en-US" dirty="0"/>
          </a:p>
          <a:p>
            <a:endParaRPr lang="en-US" dirty="0"/>
          </a:p>
        </p:txBody>
      </p:sp>
    </p:spTree>
    <p:extLst>
      <p:ext uri="{BB962C8B-B14F-4D97-AF65-F5344CB8AC3E}">
        <p14:creationId xmlns:p14="http://schemas.microsoft.com/office/powerpoint/2010/main" val="302680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970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2939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595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662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baseline="0" dirty="0" err="1"/>
              <a:t>Kubectl</a:t>
            </a:r>
            <a:r>
              <a:rPr lang="en-US" baseline="0" dirty="0"/>
              <a:t> logs -&gt; pods dump logs to disk, </a:t>
            </a:r>
            <a:r>
              <a:rPr lang="en-US" baseline="0" dirty="0" err="1"/>
              <a:t>kubectl</a:t>
            </a:r>
            <a:r>
              <a:rPr lang="en-US" baseline="0" dirty="0"/>
              <a:t> logs calls the API server, pulling Docker logs off the disk</a:t>
            </a:r>
          </a:p>
          <a:p>
            <a:pPr lvl="0" rtl="0">
              <a:spcBef>
                <a:spcPts val="0"/>
              </a:spcBef>
              <a:buNone/>
            </a:pPr>
            <a:r>
              <a:rPr lang="en-US" baseline="0" dirty="0"/>
              <a:t>Instead install </a:t>
            </a:r>
            <a:r>
              <a:rPr lang="en-US" baseline="0" dirty="0" err="1"/>
              <a:t>DaemonSet</a:t>
            </a:r>
            <a:endParaRPr lang="en-US" dirty="0"/>
          </a:p>
          <a:p>
            <a:pPr lvl="0">
              <a:spcBef>
                <a:spcPts val="0"/>
              </a:spcBef>
              <a:buNone/>
            </a:pPr>
            <a:endParaRPr lang="en-US" dirty="0"/>
          </a:p>
          <a:p>
            <a:pPr lvl="0">
              <a:spcBef>
                <a:spcPts val="0"/>
              </a:spcBef>
              <a:buNone/>
            </a:pPr>
            <a:r>
              <a:rPr lang="en-US" dirty="0"/>
              <a:t>In terms of architecture, </a:t>
            </a:r>
            <a:r>
              <a:rPr lang="en-US" dirty="0" err="1"/>
              <a:t>Fluentd</a:t>
            </a:r>
            <a:r>
              <a:rPr lang="en-US" dirty="0"/>
              <a:t> is deployed as a </a:t>
            </a:r>
            <a:r>
              <a:rPr lang="en-US" dirty="0" err="1"/>
              <a:t>DaemonSet</a:t>
            </a:r>
            <a:r>
              <a:rPr lang="en-US" dirty="0"/>
              <a:t> with the </a:t>
            </a:r>
            <a:r>
              <a:rPr lang="en-US" dirty="0" err="1"/>
              <a:t>CloudWatch</a:t>
            </a:r>
            <a:r>
              <a:rPr lang="en-US" dirty="0"/>
              <a:t> Logs plugin. The default configuration will stream system logs, Kubernetes container logs, Docker logs and Kubernetes API server audit logs to a </a:t>
            </a:r>
            <a:r>
              <a:rPr lang="en-US" dirty="0" err="1"/>
              <a:t>CloudWatch</a:t>
            </a:r>
            <a:r>
              <a:rPr lang="en-US" dirty="0"/>
              <a:t> log group. An AWS Lambda function, which is provided for you, will stream the Log Group into an Amazon </a:t>
            </a:r>
            <a:r>
              <a:rPr lang="en-US" dirty="0" err="1"/>
              <a:t>Elasticsearch</a:t>
            </a:r>
            <a:r>
              <a:rPr lang="en-US" dirty="0"/>
              <a:t> cluster. The logs can then be viewed using a Kibana dashboard.</a:t>
            </a:r>
          </a:p>
          <a:p>
            <a:pPr lvl="0">
              <a:spcBef>
                <a:spcPts val="0"/>
              </a:spcBef>
              <a:buNone/>
            </a:pPr>
            <a:endParaRPr lang="en-US" dirty="0"/>
          </a:p>
          <a:p>
            <a:pPr lvl="0" rtl="0">
              <a:spcBef>
                <a:spcPts val="0"/>
              </a:spcBef>
              <a:buNone/>
            </a:pPr>
            <a:r>
              <a:rPr lang="en-US" dirty="0" err="1"/>
              <a:t>Fluentd</a:t>
            </a:r>
            <a:r>
              <a:rPr lang="en-US" dirty="0"/>
              <a:t> </a:t>
            </a:r>
            <a:r>
              <a:rPr lang="en-US" dirty="0" err="1"/>
              <a:t>DaemonSet</a:t>
            </a:r>
            <a:r>
              <a:rPr lang="en-US" baseline="0" dirty="0"/>
              <a:t> could also directly write to Kibana.</a:t>
            </a:r>
          </a:p>
          <a:p>
            <a:pPr lvl="0" rtl="0">
              <a:spcBef>
                <a:spcPts val="0"/>
              </a:spcBef>
              <a:buNone/>
            </a:pPr>
            <a:endParaRPr lang="en-US" baseline="0" dirty="0"/>
          </a:p>
          <a:p>
            <a:pPr lvl="0" rtl="0">
              <a:spcBef>
                <a:spcPts val="0"/>
              </a:spcBef>
              <a:buNone/>
            </a:pPr>
            <a:r>
              <a:rPr lang="en-US" baseline="0" dirty="0"/>
              <a:t>Logs can also be sent to a Kafka stream for further real-time processing.</a:t>
            </a:r>
          </a:p>
          <a:p>
            <a:pPr lvl="0">
              <a:spcBef>
                <a:spcPts val="0"/>
              </a:spcBef>
              <a:buNone/>
            </a:pPr>
            <a:endParaRPr dirty="0"/>
          </a:p>
        </p:txBody>
      </p:sp>
    </p:spTree>
    <p:extLst>
      <p:ext uri="{BB962C8B-B14F-4D97-AF65-F5344CB8AC3E}">
        <p14:creationId xmlns:p14="http://schemas.microsoft.com/office/powerpoint/2010/main" val="323243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dirty="0"/>
          </a:p>
          <a:p>
            <a:pPr lvl="0" rtl="0">
              <a:spcBef>
                <a:spcPts val="0"/>
              </a:spcBef>
              <a:buNone/>
            </a:pPr>
            <a:endParaRPr lang="en-US" baseline="0" dirty="0"/>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not a long term persistent store</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dirty="0"/>
          </a:p>
        </p:txBody>
      </p:sp>
    </p:spTree>
    <p:extLst>
      <p:ext uri="{BB962C8B-B14F-4D97-AF65-F5344CB8AC3E}">
        <p14:creationId xmlns:p14="http://schemas.microsoft.com/office/powerpoint/2010/main" val="1471175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62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214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916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344617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211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882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Feel free to adjust all this to your org, here some more things that you can use. </a:t>
            </a:r>
            <a:br>
              <a:rPr lang="en" dirty="0"/>
            </a:br>
            <a:r>
              <a:rPr lang="en" dirty="0"/>
              <a:t/>
            </a:r>
            <a:br>
              <a:rPr lang="en" dirty="0"/>
            </a:br>
            <a:r>
              <a:rPr lang="en" dirty="0"/>
              <a:t>I’ll be happy to talk with you after the talk if you have questions. </a:t>
            </a:r>
          </a:p>
        </p:txBody>
      </p:sp>
    </p:spTree>
    <p:extLst>
      <p:ext uri="{BB962C8B-B14F-4D97-AF65-F5344CB8AC3E}">
        <p14:creationId xmlns:p14="http://schemas.microsoft.com/office/powerpoint/2010/main" val="42840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5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2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9" name="Shape 97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lvl="0" rtl="0">
              <a:lnSpc>
                <a:spcPct val="100000"/>
              </a:lnSpc>
              <a:spcBef>
                <a:spcPts val="0"/>
              </a:spcBef>
              <a:buClr>
                <a:schemeClr val="dk1"/>
              </a:buClr>
              <a:buSzPct val="100000"/>
              <a:buFont typeface="Arial"/>
              <a:buNone/>
            </a:pPr>
            <a:r>
              <a:rPr lang="en" sz="1100">
                <a:solidFill>
                  <a:schemeClr val="dk1"/>
                </a:solidFill>
              </a:rPr>
              <a:t>And here is how our Fashion Store looks like!</a:t>
            </a:r>
          </a:p>
        </p:txBody>
      </p:sp>
    </p:spTree>
    <p:extLst>
      <p:ext uri="{BB962C8B-B14F-4D97-AF65-F5344CB8AC3E}">
        <p14:creationId xmlns:p14="http://schemas.microsoft.com/office/powerpoint/2010/main" val="341232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39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88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330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
        <p:nvSpPr>
          <p:cNvPr id="3" name="Text Placeholder 4">
            <a:extLst>
              <a:ext uri="{FF2B5EF4-FFF2-40B4-BE49-F238E27FC236}">
                <a16:creationId xmlns="" xmlns:a16="http://schemas.microsoft.com/office/drawing/2014/main" id="{49F6179A-5542-4888-BFEA-168B63E0856C}"/>
              </a:ext>
            </a:extLst>
          </p:cNvPr>
          <p:cNvSpPr>
            <a:spLocks noGrp="1"/>
          </p:cNvSpPr>
          <p:nvPr>
            <p:ph type="body" sz="quarter" idx="11" hasCustomPrompt="1"/>
          </p:nvPr>
        </p:nvSpPr>
        <p:spPr>
          <a:xfrm>
            <a:off x="1089284" y="3771456"/>
            <a:ext cx="10035916" cy="509667"/>
          </a:xfrm>
          <a:prstGeom prst="rect">
            <a:avLst/>
          </a:prstGeom>
        </p:spPr>
        <p:txBody>
          <a:bodyPr lIns="0" tIns="0" rIns="0" bIns="0"/>
          <a:lstStyle>
            <a:lvl1pPr marL="0" indent="0">
              <a:buNone/>
              <a:defRPr sz="32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4" name="Text Placeholder 4">
            <a:extLst>
              <a:ext uri="{FF2B5EF4-FFF2-40B4-BE49-F238E27FC236}">
                <a16:creationId xmlns="" xmlns:a16="http://schemas.microsoft.com/office/drawing/2014/main" id="{B1A03253-4EE0-401A-993E-F1403C3E5635}"/>
              </a:ext>
            </a:extLst>
          </p:cNvPr>
          <p:cNvSpPr>
            <a:spLocks noGrp="1"/>
          </p:cNvSpPr>
          <p:nvPr>
            <p:ph type="body" sz="quarter" idx="12" hasCustomPrompt="1"/>
          </p:nvPr>
        </p:nvSpPr>
        <p:spPr>
          <a:xfrm>
            <a:off x="1089287" y="4437422"/>
            <a:ext cx="10035914" cy="279817"/>
          </a:xfrm>
          <a:prstGeom prst="rect">
            <a:avLst/>
          </a:prstGeom>
        </p:spPr>
        <p:txBody>
          <a:bodyPr lIns="0" tIns="0" rIns="0" bIns="0"/>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5" name="Text Placeholder 4">
            <a:extLst>
              <a:ext uri="{FF2B5EF4-FFF2-40B4-BE49-F238E27FC236}">
                <a16:creationId xmlns="" xmlns:a16="http://schemas.microsoft.com/office/drawing/2014/main" id="{BD049288-6858-4EE4-A3FB-E6155F7A669C}"/>
              </a:ext>
            </a:extLst>
          </p:cNvPr>
          <p:cNvSpPr>
            <a:spLocks noGrp="1"/>
          </p:cNvSpPr>
          <p:nvPr>
            <p:ph type="body" sz="quarter" idx="13" hasCustomPrompt="1"/>
          </p:nvPr>
        </p:nvSpPr>
        <p:spPr>
          <a:xfrm>
            <a:off x="1089286" y="2990568"/>
            <a:ext cx="10047524"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932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48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 xmlns:a16="http://schemas.microsoft.com/office/drawing/2014/main" id="{871F9192-B715-463C-81FF-D87E941D7926}"/>
              </a:ext>
            </a:extLst>
          </p:cNvPr>
          <p:cNvSpPr>
            <a:spLocks noGrp="1"/>
          </p:cNvSpPr>
          <p:nvPr>
            <p:ph type="title"/>
          </p:nvPr>
        </p:nvSpPr>
        <p:spPr>
          <a:xfrm>
            <a:off x="342900" y="342900"/>
            <a:ext cx="11506200" cy="849463"/>
          </a:xfrm>
          <a:prstGeom prst="rect">
            <a:avLst/>
          </a:prstGeom>
        </p:spPr>
        <p:txBody>
          <a:bodyPr wrap="square" lIns="182880" tIns="146304" rIns="182880" bIns="146304">
            <a:spAutoFit/>
          </a:bodyPr>
          <a:lstStyle>
            <a:lvl1pPr>
              <a:defRPr sz="4000" b="0" i="0" spc="400">
                <a:solidFill>
                  <a:schemeClr val="bg1"/>
                </a:soli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216354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a:extLst>
              <a:ext uri="{FF2B5EF4-FFF2-40B4-BE49-F238E27FC236}">
                <a16:creationId xmlns="" xmlns:a16="http://schemas.microsoft.com/office/drawing/2014/main" id="{9B7B3510-8819-4B02-B4E5-1C94321BC6B4}"/>
              </a:ext>
            </a:extLst>
          </p:cNvPr>
          <p:cNvSpPr>
            <a:spLocks noGrp="1"/>
          </p:cNvSpPr>
          <p:nvPr>
            <p:ph type="body" sz="quarter" idx="10" hasCustomPrompt="1"/>
          </p:nvPr>
        </p:nvSpPr>
        <p:spPr>
          <a:xfrm>
            <a:off x="1104274" y="2815491"/>
            <a:ext cx="10033626" cy="572293"/>
          </a:xfrm>
          <a:prstGeom prst="rect">
            <a:avLst/>
          </a:prstGeom>
        </p:spPr>
        <p:txBody>
          <a:bodyPr lIns="0" tIns="0" rIns="0" bIns="0"/>
          <a:lstStyle>
            <a:lvl1pPr marL="0" indent="0">
              <a:buNone/>
              <a:defRPr sz="4000" b="0" i="0" spc="400">
                <a:solidFill>
                  <a:schemeClr val="bg1"/>
                </a:solidFill>
                <a:latin typeface="Arial" panose="020B0604020202020204" pitchFamily="34" charset="0"/>
                <a:ea typeface="Amazon Ember Light"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a:extLst>
              <a:ext uri="{FF2B5EF4-FFF2-40B4-BE49-F238E27FC236}">
                <a16:creationId xmlns="" xmlns:a16="http://schemas.microsoft.com/office/drawing/2014/main" id="{0456D043-CDCB-4BB4-9E58-A2C4C62B8CB1}"/>
              </a:ext>
            </a:extLst>
          </p:cNvPr>
          <p:cNvSpPr>
            <a:spLocks noGrp="1"/>
          </p:cNvSpPr>
          <p:nvPr>
            <p:ph type="body" sz="quarter" idx="13" hasCustomPrompt="1"/>
          </p:nvPr>
        </p:nvSpPr>
        <p:spPr>
          <a:xfrm>
            <a:off x="1104275" y="2083503"/>
            <a:ext cx="10045231"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13725552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Tree>
    <p:extLst>
      <p:ext uri="{BB962C8B-B14F-4D97-AF65-F5344CB8AC3E}">
        <p14:creationId xmlns:p14="http://schemas.microsoft.com/office/powerpoint/2010/main" val="52455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8E7798D-162F-4027-A2D0-A6021A585D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4" name="Rectangle 3">
            <a:extLst>
              <a:ext uri="{FF2B5EF4-FFF2-40B4-BE49-F238E27FC236}">
                <a16:creationId xmlns="" xmlns:a16="http://schemas.microsoft.com/office/drawing/2014/main" id="{A273ECB6-C33E-4EDD-B27E-44EC34EB4E51}"/>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6E54309-20C1-4877-A7D8-EACA5742F6AA}"/>
              </a:ext>
            </a:extLst>
          </p:cNvPr>
          <p:cNvSpPr>
            <a:spLocks noGrp="1"/>
          </p:cNvSpPr>
          <p:nvPr>
            <p:ph type="title"/>
          </p:nvPr>
        </p:nvSpPr>
        <p:spPr>
          <a:xfrm>
            <a:off x="342900" y="350106"/>
            <a:ext cx="11506200" cy="849463"/>
          </a:xfrm>
          <a:prstGeom prst="rect">
            <a:avLst/>
          </a:prstGeom>
        </p:spPr>
        <p:txBody>
          <a:bodyPr wrap="square" lIns="182880" tIns="146304" rIns="182880" bIns="146304">
            <a:spAutoFit/>
          </a:bodyPr>
          <a:lstStyle>
            <a:lvl1pPr>
              <a:defRPr sz="4000" b="0" i="0" spc="40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82289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5551BFC-6E51-4DD2-B9EF-62C80F686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 xmlns:a16="http://schemas.microsoft.com/office/drawing/2014/main" id="{A45C3620-EC18-4D43-8FF2-00FCB9F8F97A}"/>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B6E54309-20C1-4877-A7D8-EACA5742F6AA}"/>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3" name="Text Placeholder 2">
            <a:extLst>
              <a:ext uri="{FF2B5EF4-FFF2-40B4-BE49-F238E27FC236}">
                <a16:creationId xmlns="" xmlns:a16="http://schemas.microsoft.com/office/drawing/2014/main" id="{876A64FD-4A27-422E-9582-0E242368A480}"/>
              </a:ext>
            </a:extLst>
          </p:cNvPr>
          <p:cNvSpPr>
            <a:spLocks noGrp="1"/>
          </p:cNvSpPr>
          <p:nvPr>
            <p:ph type="body" sz="quarter" idx="10" hasCustomPrompt="1"/>
          </p:nvPr>
        </p:nvSpPr>
        <p:spPr>
          <a:xfrm>
            <a:off x="342900" y="1104161"/>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342836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F31DCD5-4C2A-4F4A-8CE5-5061F6ABA8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6" name="Rectangle 5">
            <a:extLst>
              <a:ext uri="{FF2B5EF4-FFF2-40B4-BE49-F238E27FC236}">
                <a16:creationId xmlns="" xmlns:a16="http://schemas.microsoft.com/office/drawing/2014/main" id="{A851A0B0-A2D8-470A-9BB1-8398C3108566}"/>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96C14EDF-0ADE-4D6A-B4E8-C2825FD49B8E}"/>
              </a:ext>
            </a:extLst>
          </p:cNvPr>
          <p:cNvSpPr>
            <a:spLocks noGrp="1"/>
          </p:cNvSpPr>
          <p:nvPr>
            <p:ph type="title" hasCustomPrompt="1"/>
          </p:nvPr>
        </p:nvSpPr>
        <p:spPr>
          <a:xfrm>
            <a:off x="342901" y="356491"/>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
        <p:nvSpPr>
          <p:cNvPr id="7" name="Content Placeholder 6">
            <a:extLst>
              <a:ext uri="{FF2B5EF4-FFF2-40B4-BE49-F238E27FC236}">
                <a16:creationId xmlns="" xmlns:a16="http://schemas.microsoft.com/office/drawing/2014/main" id="{21E9D7C5-AC62-42F8-8235-F810C204A313}"/>
              </a:ext>
            </a:extLst>
          </p:cNvPr>
          <p:cNvSpPr>
            <a:spLocks noGrp="1"/>
          </p:cNvSpPr>
          <p:nvPr>
            <p:ph sz="quarter" idx="10" hasCustomPrompt="1"/>
          </p:nvPr>
        </p:nvSpPr>
        <p:spPr>
          <a:xfrm>
            <a:off x="342901" y="1825052"/>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5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A65B087-A966-4736-A969-A3DD2F6EA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9" name="Rectangle 8">
            <a:extLst>
              <a:ext uri="{FF2B5EF4-FFF2-40B4-BE49-F238E27FC236}">
                <a16:creationId xmlns="" xmlns:a16="http://schemas.microsoft.com/office/drawing/2014/main" id="{8214643E-E0D8-470B-89F3-1CB266C5D50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21E9D7C5-AC62-42F8-8235-F810C204A313}"/>
              </a:ext>
            </a:extLst>
          </p:cNvPr>
          <p:cNvSpPr>
            <a:spLocks noGrp="1"/>
          </p:cNvSpPr>
          <p:nvPr>
            <p:ph sz="quarter" idx="10" hasCustomPrompt="1"/>
          </p:nvPr>
        </p:nvSpPr>
        <p:spPr>
          <a:xfrm>
            <a:off x="342901" y="1948543"/>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 xmlns:a16="http://schemas.microsoft.com/office/drawing/2014/main" id="{A29937D6-AA1F-4F35-B9DA-20A8B4381933}"/>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6" name="Text Placeholder 2">
            <a:extLst>
              <a:ext uri="{FF2B5EF4-FFF2-40B4-BE49-F238E27FC236}">
                <a16:creationId xmlns="" xmlns:a16="http://schemas.microsoft.com/office/drawing/2014/main" id="{6576D974-66A3-4E90-BDE3-899E2B1FEAF0}"/>
              </a:ext>
            </a:extLst>
          </p:cNvPr>
          <p:cNvSpPr>
            <a:spLocks noGrp="1"/>
          </p:cNvSpPr>
          <p:nvPr>
            <p:ph type="body" sz="quarter" idx="11" hasCustomPrompt="1"/>
          </p:nvPr>
        </p:nvSpPr>
        <p:spPr>
          <a:xfrm>
            <a:off x="342900" y="1105708"/>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23029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C1D14B3-63BA-491F-8950-A3519EA28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 xmlns:a16="http://schemas.microsoft.com/office/drawing/2014/main" id="{52FD961C-AF49-4ABA-A301-6223DF81D800}"/>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6">
            <a:extLst>
              <a:ext uri="{FF2B5EF4-FFF2-40B4-BE49-F238E27FC236}">
                <a16:creationId xmlns="" xmlns:a16="http://schemas.microsoft.com/office/drawing/2014/main" id="{B8A0A7AD-DF12-4E5D-85BB-C8F478992351}"/>
              </a:ext>
            </a:extLst>
          </p:cNvPr>
          <p:cNvSpPr>
            <a:spLocks noGrp="1"/>
          </p:cNvSpPr>
          <p:nvPr>
            <p:ph sz="quarter" idx="10" hasCustomPrompt="1"/>
          </p:nvPr>
        </p:nvSpPr>
        <p:spPr>
          <a:xfrm>
            <a:off x="342900" y="1811982"/>
            <a:ext cx="5638175" cy="4303776"/>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 xmlns:a16="http://schemas.microsoft.com/office/drawing/2014/main" id="{F13260C6-0BB2-4375-BCA1-79D81CA84382}"/>
              </a:ext>
            </a:extLst>
          </p:cNvPr>
          <p:cNvSpPr>
            <a:spLocks noGrp="1"/>
          </p:cNvSpPr>
          <p:nvPr>
            <p:ph sz="quarter" idx="11" hasCustomPrompt="1"/>
          </p:nvPr>
        </p:nvSpPr>
        <p:spPr>
          <a:xfrm>
            <a:off x="6225741" y="1811982"/>
            <a:ext cx="5623359" cy="4309447"/>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 xmlns:a16="http://schemas.microsoft.com/office/drawing/2014/main" id="{EF5C1876-80BA-43C6-9CB0-F85B5E2EA000}"/>
              </a:ext>
            </a:extLst>
          </p:cNvPr>
          <p:cNvSpPr>
            <a:spLocks noGrp="1"/>
          </p:cNvSpPr>
          <p:nvPr>
            <p:ph type="title" hasCustomPrompt="1"/>
          </p:nvPr>
        </p:nvSpPr>
        <p:spPr>
          <a:xfrm>
            <a:off x="342901" y="371482"/>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6847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6E4D6DA-1437-4355-BC74-F20AAB32B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 xmlns:a16="http://schemas.microsoft.com/office/drawing/2014/main" id="{5509AD6A-FEF7-44A9-A7C5-C42BA552039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FBA71C4A-1824-4398-BD9A-92125E74AD8C}"/>
              </a:ext>
            </a:extLst>
          </p:cNvPr>
          <p:cNvSpPr>
            <a:spLocks noGrp="1"/>
          </p:cNvSpPr>
          <p:nvPr>
            <p:ph sz="quarter" idx="10" hasCustomPrompt="1"/>
          </p:nvPr>
        </p:nvSpPr>
        <p:spPr>
          <a:xfrm>
            <a:off x="34290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 xmlns:a16="http://schemas.microsoft.com/office/drawing/2014/main" id="{075A8C07-1ECB-4CCF-B715-0E3846A828F1}"/>
              </a:ext>
            </a:extLst>
          </p:cNvPr>
          <p:cNvSpPr>
            <a:spLocks noGrp="1"/>
          </p:cNvSpPr>
          <p:nvPr>
            <p:ph sz="quarter" idx="11" hasCustomPrompt="1"/>
          </p:nvPr>
        </p:nvSpPr>
        <p:spPr>
          <a:xfrm>
            <a:off x="425071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 xmlns:a16="http://schemas.microsoft.com/office/drawing/2014/main" id="{6F2636BE-2207-498F-AEEF-ADC93164E6D8}"/>
              </a:ext>
            </a:extLst>
          </p:cNvPr>
          <p:cNvSpPr>
            <a:spLocks noGrp="1"/>
          </p:cNvSpPr>
          <p:nvPr>
            <p:ph sz="quarter" idx="12" hasCustomPrompt="1"/>
          </p:nvPr>
        </p:nvSpPr>
        <p:spPr>
          <a:xfrm>
            <a:off x="8158521"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 xmlns:a16="http://schemas.microsoft.com/office/drawing/2014/main" id="{FF97D4E6-E5C6-4071-AA34-4778A5ACFA32}"/>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353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DF7E0031-E6FE-41BF-9375-E5EAE440C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18" name="Rectangle 17">
            <a:extLst>
              <a:ext uri="{FF2B5EF4-FFF2-40B4-BE49-F238E27FC236}">
                <a16:creationId xmlns="" xmlns:a16="http://schemas.microsoft.com/office/drawing/2014/main" id="{21416F92-40F6-4C3A-B88E-76FAD3489CC2}"/>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6">
            <a:extLst>
              <a:ext uri="{FF2B5EF4-FFF2-40B4-BE49-F238E27FC236}">
                <a16:creationId xmlns="" xmlns:a16="http://schemas.microsoft.com/office/drawing/2014/main" id="{88F45F8F-5637-469B-90AB-13B6A55B1FA9}"/>
              </a:ext>
            </a:extLst>
          </p:cNvPr>
          <p:cNvSpPr>
            <a:spLocks noGrp="1"/>
          </p:cNvSpPr>
          <p:nvPr>
            <p:ph sz="quarter" idx="10" hasCustomPrompt="1"/>
          </p:nvPr>
        </p:nvSpPr>
        <p:spPr>
          <a:xfrm>
            <a:off x="490538" y="4815131"/>
            <a:ext cx="2595092"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8" name="Content Placeholder 6">
            <a:extLst>
              <a:ext uri="{FF2B5EF4-FFF2-40B4-BE49-F238E27FC236}">
                <a16:creationId xmlns="" xmlns:a16="http://schemas.microsoft.com/office/drawing/2014/main" id="{E7E6F382-BAD4-4746-82DF-EFA3B452D04A}"/>
              </a:ext>
            </a:extLst>
          </p:cNvPr>
          <p:cNvSpPr>
            <a:spLocks noGrp="1"/>
          </p:cNvSpPr>
          <p:nvPr>
            <p:ph sz="quarter" idx="11" hasCustomPrompt="1"/>
          </p:nvPr>
        </p:nvSpPr>
        <p:spPr>
          <a:xfrm>
            <a:off x="3350140"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a:extLst>
              <a:ext uri="{FF2B5EF4-FFF2-40B4-BE49-F238E27FC236}">
                <a16:creationId xmlns="" xmlns:a16="http://schemas.microsoft.com/office/drawing/2014/main" id="{A0F2EFF9-0981-4915-8B19-B4F896BC69DA}"/>
              </a:ext>
            </a:extLst>
          </p:cNvPr>
          <p:cNvSpPr>
            <a:spLocks noGrp="1"/>
          </p:cNvSpPr>
          <p:nvPr>
            <p:ph sz="quarter" idx="12" hasCustomPrompt="1"/>
          </p:nvPr>
        </p:nvSpPr>
        <p:spPr>
          <a:xfrm>
            <a:off x="6211547"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3" name="Content Placeholder 6">
            <a:extLst>
              <a:ext uri="{FF2B5EF4-FFF2-40B4-BE49-F238E27FC236}">
                <a16:creationId xmlns="" xmlns:a16="http://schemas.microsoft.com/office/drawing/2014/main" id="{5A3695A0-B106-4652-9FF3-A56757024775}"/>
              </a:ext>
            </a:extLst>
          </p:cNvPr>
          <p:cNvSpPr>
            <a:spLocks noGrp="1"/>
          </p:cNvSpPr>
          <p:nvPr>
            <p:ph sz="quarter" idx="13" hasCustomPrompt="1"/>
          </p:nvPr>
        </p:nvSpPr>
        <p:spPr>
          <a:xfrm>
            <a:off x="9072955"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4" name="Picture Placeholder 5">
            <a:extLst>
              <a:ext uri="{FF2B5EF4-FFF2-40B4-BE49-F238E27FC236}">
                <a16:creationId xmlns="" xmlns:a16="http://schemas.microsoft.com/office/drawing/2014/main" id="{0BACAD2D-8B87-4ADF-9BBB-B1EEDF816C60}"/>
              </a:ext>
            </a:extLst>
          </p:cNvPr>
          <p:cNvSpPr>
            <a:spLocks noGrp="1"/>
          </p:cNvSpPr>
          <p:nvPr>
            <p:ph type="pic" sz="quarter" idx="14"/>
          </p:nvPr>
        </p:nvSpPr>
        <p:spPr>
          <a:xfrm>
            <a:off x="5669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5" name="Picture Placeholder 5">
            <a:extLst>
              <a:ext uri="{FF2B5EF4-FFF2-40B4-BE49-F238E27FC236}">
                <a16:creationId xmlns="" xmlns:a16="http://schemas.microsoft.com/office/drawing/2014/main" id="{E7FD0D76-81EF-44FD-8C5B-DADBA24EFC93}"/>
              </a:ext>
            </a:extLst>
          </p:cNvPr>
          <p:cNvSpPr>
            <a:spLocks noGrp="1" noChangeAspect="1"/>
          </p:cNvSpPr>
          <p:nvPr>
            <p:ph type="pic" sz="quarter" idx="15"/>
          </p:nvPr>
        </p:nvSpPr>
        <p:spPr>
          <a:xfrm>
            <a:off x="3486180"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6" name="Picture Placeholder 5">
            <a:extLst>
              <a:ext uri="{FF2B5EF4-FFF2-40B4-BE49-F238E27FC236}">
                <a16:creationId xmlns="" xmlns:a16="http://schemas.microsoft.com/office/drawing/2014/main" id="{68BB1FE3-1FA9-4F93-BC16-AF2CC6A2D85B}"/>
              </a:ext>
            </a:extLst>
          </p:cNvPr>
          <p:cNvSpPr>
            <a:spLocks noGrp="1" noChangeAspect="1"/>
          </p:cNvSpPr>
          <p:nvPr>
            <p:ph type="pic" sz="quarter" idx="16"/>
          </p:nvPr>
        </p:nvSpPr>
        <p:spPr>
          <a:xfrm>
            <a:off x="63548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7" name="Picture Placeholder 5">
            <a:extLst>
              <a:ext uri="{FF2B5EF4-FFF2-40B4-BE49-F238E27FC236}">
                <a16:creationId xmlns="" xmlns:a16="http://schemas.microsoft.com/office/drawing/2014/main" id="{39B6A646-8AD5-4AC7-9557-29FC5FD68115}"/>
              </a:ext>
            </a:extLst>
          </p:cNvPr>
          <p:cNvSpPr>
            <a:spLocks noGrp="1" noChangeAspect="1"/>
          </p:cNvSpPr>
          <p:nvPr>
            <p:ph type="pic" sz="quarter" idx="17"/>
          </p:nvPr>
        </p:nvSpPr>
        <p:spPr>
          <a:xfrm>
            <a:off x="9223475"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9" name="Title 1">
            <a:extLst>
              <a:ext uri="{FF2B5EF4-FFF2-40B4-BE49-F238E27FC236}">
                <a16:creationId xmlns="" xmlns:a16="http://schemas.microsoft.com/office/drawing/2014/main" id="{4604BDF7-E7A7-4812-831C-B2D198485A95}"/>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009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821F9DB-8C28-46E7-A2DE-6531AACBFF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 xmlns:a16="http://schemas.microsoft.com/office/drawing/2014/main" id="{0085E2F8-0B95-4CCF-947D-3C1B2252FD07}"/>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6">
            <a:extLst>
              <a:ext uri="{FF2B5EF4-FFF2-40B4-BE49-F238E27FC236}">
                <a16:creationId xmlns="" xmlns:a16="http://schemas.microsoft.com/office/drawing/2014/main" id="{195D5DE5-E7D6-40C6-BD82-B26D9E5FA0D0}"/>
              </a:ext>
            </a:extLst>
          </p:cNvPr>
          <p:cNvSpPr>
            <a:spLocks noGrp="1"/>
          </p:cNvSpPr>
          <p:nvPr>
            <p:ph sz="quarter" idx="10" hasCustomPrompt="1"/>
          </p:nvPr>
        </p:nvSpPr>
        <p:spPr>
          <a:xfrm>
            <a:off x="342901" y="1780082"/>
            <a:ext cx="11506199" cy="4310080"/>
          </a:xfrm>
          <a:prstGeom prst="rect">
            <a:avLst/>
          </a:prstGeom>
        </p:spPr>
        <p:txBody>
          <a:bodyPr lIns="182880" tIns="146304" rIns="182880" bIns="146304"/>
          <a:lstStyle>
            <a:lvl1pPr marL="0" indent="0">
              <a:buNone/>
              <a:defRPr sz="1200" b="0" i="0" spc="0" baseline="0">
                <a:gradFill>
                  <a:gsLst>
                    <a:gs pos="88298">
                      <a:schemeClr val="accent1"/>
                    </a:gs>
                    <a:gs pos="69149">
                      <a:schemeClr val="accent1"/>
                    </a:gs>
                  </a:gsLst>
                  <a:lin ang="5400000" scaled="1"/>
                </a:gradFill>
                <a:latin typeface="Arial" panose="020B0604020202020204" pitchFamily="34" charset="0"/>
                <a:ea typeface="Arial" panose="020B0604020202020204" pitchFamily="34" charset="0"/>
                <a:cs typeface="Arial" panose="020B0604020202020204" pitchFamily="34"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20" name="Title 1">
            <a:extLst>
              <a:ext uri="{FF2B5EF4-FFF2-40B4-BE49-F238E27FC236}">
                <a16:creationId xmlns="" xmlns:a16="http://schemas.microsoft.com/office/drawing/2014/main" id="{338E9CDD-4D29-4970-834D-A68A995692BF}"/>
              </a:ext>
            </a:extLst>
          </p:cNvPr>
          <p:cNvSpPr>
            <a:spLocks noGrp="1"/>
          </p:cNvSpPr>
          <p:nvPr>
            <p:ph type="title" hasCustomPrompt="1"/>
          </p:nvPr>
        </p:nvSpPr>
        <p:spPr>
          <a:xfrm>
            <a:off x="342901" y="352437"/>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78371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80313"/>
            <a:ext cx="12192000" cy="298174"/>
          </a:xfrm>
          <a:prstGeom prst="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6559826"/>
            <a:ext cx="12192000" cy="298174"/>
          </a:xfrm>
          <a:prstGeom prst="rect">
            <a:avLst/>
          </a:prstGeom>
          <a:solidFill>
            <a:srgbClr val="19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69" r:id="rId1"/>
    <p:sldLayoutId id="2147483652" r:id="rId2"/>
    <p:sldLayoutId id="2147483680" r:id="rId3"/>
    <p:sldLayoutId id="2147483672" r:id="rId4"/>
    <p:sldLayoutId id="2147483681" r:id="rId5"/>
    <p:sldLayoutId id="2147483673" r:id="rId6"/>
    <p:sldLayoutId id="2147483674" r:id="rId7"/>
    <p:sldLayoutId id="2147483675" r:id="rId8"/>
    <p:sldLayoutId id="2147483676" r:id="rId9"/>
    <p:sldLayoutId id="2147483677" r:id="rId10"/>
    <p:sldLayoutId id="2147483679" r:id="rId11"/>
    <p:sldLayoutId id="214748367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552" userDrawn="1">
          <p15:clr>
            <a:srgbClr val="F26B43"/>
          </p15:clr>
        </p15:guide>
        <p15:guide id="4" pos="672" userDrawn="1">
          <p15:clr>
            <a:srgbClr val="F26B43"/>
          </p15:clr>
        </p15:guide>
        <p15:guide id="5" pos="1248" userDrawn="1">
          <p15:clr>
            <a:srgbClr val="F26B43"/>
          </p15:clr>
        </p15:guide>
        <p15:guide id="6" pos="1824" userDrawn="1">
          <p15:clr>
            <a:srgbClr val="F26B43"/>
          </p15:clr>
        </p15:guide>
        <p15:guide id="7" pos="2400" userDrawn="1">
          <p15:clr>
            <a:srgbClr val="F26B43"/>
          </p15:clr>
        </p15:guide>
        <p15:guide id="8" pos="2976" userDrawn="1">
          <p15:clr>
            <a:srgbClr val="F26B43"/>
          </p15:clr>
        </p15:guide>
        <p15:guide id="9" pos="4128" userDrawn="1">
          <p15:clr>
            <a:srgbClr val="F26B43"/>
          </p15:clr>
        </p15:guide>
        <p15:guide id="10" pos="4704" userDrawn="1">
          <p15:clr>
            <a:srgbClr val="F26B43"/>
          </p15:clr>
        </p15:guide>
        <p15:guide id="11" pos="5280" userDrawn="1">
          <p15:clr>
            <a:srgbClr val="F26B43"/>
          </p15:clr>
        </p15:guide>
        <p15:guide id="12" pos="5856" userDrawn="1">
          <p15:clr>
            <a:srgbClr val="F26B43"/>
          </p15:clr>
        </p15:guide>
        <p15:guide id="13" pos="6432" userDrawn="1">
          <p15:clr>
            <a:srgbClr val="F26B43"/>
          </p15:clr>
        </p15:guide>
        <p15:guide id="14" pos="7008" userDrawn="1">
          <p15:clr>
            <a:srgbClr val="F26B43"/>
          </p15:clr>
        </p15:guide>
        <p15:guide id="16" orient="horz" pos="347" userDrawn="1">
          <p15:clr>
            <a:srgbClr val="F26B43"/>
          </p15:clr>
        </p15:guide>
        <p15:guide id="17" orient="horz" pos="792" userDrawn="1">
          <p15:clr>
            <a:srgbClr val="F26B43"/>
          </p15:clr>
        </p15:guide>
        <p15:guide id="23" orient="horz" pos="4104" userDrawn="1">
          <p15:clr>
            <a:srgbClr val="5ACBF0"/>
          </p15:clr>
        </p15:guide>
        <p15:guide id="24" orient="horz" pos="216" userDrawn="1">
          <p15:clr>
            <a:srgbClr val="5ACBF0"/>
          </p15:clr>
        </p15:guide>
        <p15:guide id="25" pos="7464" userDrawn="1">
          <p15:clr>
            <a:srgbClr val="5ACBF0"/>
          </p15:clr>
        </p15:guide>
        <p15:guide id="26" pos="216" userDrawn="1">
          <p15:clr>
            <a:srgbClr val="5ACBF0"/>
          </p15:clr>
        </p15:guide>
        <p15:guide id="27" pos="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scalyr.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zmon.i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01404" y="3068672"/>
            <a:ext cx="10037006" cy="509667"/>
          </a:xfrm>
        </p:spPr>
        <p:txBody>
          <a:bodyPr/>
          <a:lstStyle/>
          <a:p>
            <a:pPr lvl="0"/>
            <a:r>
              <a:rPr lang="en-US" dirty="0"/>
              <a:t>Kubernetes on AWS: Practices &amp; Opinions</a:t>
            </a:r>
          </a:p>
        </p:txBody>
      </p:sp>
      <p:sp>
        <p:nvSpPr>
          <p:cNvPr id="3" name="Text Placeholder 2"/>
          <p:cNvSpPr>
            <a:spLocks noGrp="1"/>
          </p:cNvSpPr>
          <p:nvPr>
            <p:ph type="body" sz="quarter" idx="12"/>
          </p:nvPr>
        </p:nvSpPr>
        <p:spPr>
          <a:xfrm>
            <a:off x="1101406" y="3695728"/>
            <a:ext cx="10037004" cy="279817"/>
          </a:xfrm>
        </p:spPr>
        <p:txBody>
          <a:bodyPr/>
          <a:lstStyle/>
          <a:p>
            <a:pPr lvl="0"/>
            <a:r>
              <a:rPr lang="en" dirty="0"/>
              <a:t>Arun Gupta, @arungupta, AWS</a:t>
            </a:r>
          </a:p>
          <a:p>
            <a:pPr lvl="0"/>
            <a:r>
              <a:rPr lang="en" dirty="0"/>
              <a:t>Raffaele Di Fazio, @x0rg, Zalando</a:t>
            </a:r>
          </a:p>
          <a:p>
            <a:endParaRPr lang="en-US" dirty="0"/>
          </a:p>
        </p:txBody>
      </p:sp>
    </p:spTree>
    <p:extLst>
      <p:ext uri="{BB962C8B-B14F-4D97-AF65-F5344CB8AC3E}">
        <p14:creationId xmlns:p14="http://schemas.microsoft.com/office/powerpoint/2010/main" val="207658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Cluster setup </a:t>
            </a:r>
            <a:r>
              <a:rPr lang="en"/>
              <a:t>at Zalando</a:t>
            </a:r>
            <a:endParaRPr lang="en-US" dirty="0"/>
          </a:p>
        </p:txBody>
      </p:sp>
      <p:sp>
        <p:nvSpPr>
          <p:cNvPr id="5" name="Text Placeholder 4">
            <a:extLst>
              <a:ext uri="{FF2B5EF4-FFF2-40B4-BE49-F238E27FC236}">
                <a16:creationId xmlns="" xmlns:a16="http://schemas.microsoft.com/office/drawing/2014/main" id="{89D76A7E-F5D7-4F01-BE1D-3F30656DBB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407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a:spLocks noGrp="1"/>
          </p:cNvSpPr>
          <p:nvPr>
            <p:ph type="title"/>
          </p:nvPr>
        </p:nvSpPr>
        <p:spPr/>
        <p:txBody>
          <a:bodyPr/>
          <a:lstStyle/>
          <a:p>
            <a:pPr lvl="0"/>
            <a:r>
              <a:rPr lang="en"/>
              <a:t>Zaland</a:t>
            </a:r>
            <a:r>
              <a:rPr lang="en-US"/>
              <a:t>o</a:t>
            </a:r>
            <a:endParaRPr lang="en" dirty="0"/>
          </a:p>
        </p:txBody>
      </p:sp>
      <p:pic>
        <p:nvPicPr>
          <p:cNvPr id="981" name="Shape 981"/>
          <p:cNvPicPr preferRelativeResize="0"/>
          <p:nvPr/>
        </p:nvPicPr>
        <p:blipFill rotWithShape="1">
          <a:blip r:embed="rId3">
            <a:alphaModFix/>
          </a:blip>
          <a:srcRect/>
          <a:stretch/>
        </p:blipFill>
        <p:spPr>
          <a:xfrm>
            <a:off x="2689403" y="1199569"/>
            <a:ext cx="9168535" cy="5500891"/>
          </a:xfrm>
          <a:prstGeom prst="rect">
            <a:avLst/>
          </a:prstGeom>
          <a:noFill/>
          <a:ln>
            <a:noFill/>
          </a:ln>
        </p:spPr>
      </p:pic>
      <p:pic>
        <p:nvPicPr>
          <p:cNvPr id="983" name="Shape 983" descr="Screenshot - 13.06.2015 - 16:14:58.png"/>
          <p:cNvPicPr preferRelativeResize="0"/>
          <p:nvPr/>
        </p:nvPicPr>
        <p:blipFill rotWithShape="1">
          <a:blip r:embed="rId4">
            <a:alphaModFix/>
          </a:blip>
          <a:srcRect l="4818" r="6118"/>
          <a:stretch/>
        </p:blipFill>
        <p:spPr>
          <a:xfrm>
            <a:off x="4635857" y="2197941"/>
            <a:ext cx="5275793" cy="3330489"/>
          </a:xfrm>
          <a:prstGeom prst="rect">
            <a:avLst/>
          </a:prstGeom>
          <a:noFill/>
          <a:ln>
            <a:noFill/>
          </a:ln>
        </p:spPr>
      </p:pic>
      <p:pic>
        <p:nvPicPr>
          <p:cNvPr id="984" name="Shape 984"/>
          <p:cNvPicPr preferRelativeResize="0"/>
          <p:nvPr/>
        </p:nvPicPr>
        <p:blipFill rotWithShape="1">
          <a:blip r:embed="rId5">
            <a:alphaModFix/>
          </a:blip>
          <a:srcRect/>
          <a:stretch/>
        </p:blipFill>
        <p:spPr>
          <a:xfrm>
            <a:off x="10442650" y="2665256"/>
            <a:ext cx="1208503" cy="2210163"/>
          </a:xfrm>
          <a:prstGeom prst="rect">
            <a:avLst/>
          </a:prstGeom>
          <a:noFill/>
          <a:ln>
            <a:noFill/>
          </a:ln>
        </p:spPr>
      </p:pic>
      <p:pic>
        <p:nvPicPr>
          <p:cNvPr id="985" name="Shape 985"/>
          <p:cNvPicPr preferRelativeResize="0"/>
          <p:nvPr/>
        </p:nvPicPr>
        <p:blipFill rotWithShape="1">
          <a:blip r:embed="rId6">
            <a:alphaModFix/>
          </a:blip>
          <a:srcRect/>
          <a:stretch/>
        </p:blipFill>
        <p:spPr>
          <a:xfrm>
            <a:off x="10063270" y="2031060"/>
            <a:ext cx="1963865" cy="3441648"/>
          </a:xfrm>
          <a:prstGeom prst="rect">
            <a:avLst/>
          </a:prstGeom>
          <a:noFill/>
          <a:ln>
            <a:noFill/>
          </a:ln>
        </p:spPr>
      </p:pic>
      <p:pic>
        <p:nvPicPr>
          <p:cNvPr id="986" name="Shape 986"/>
          <p:cNvPicPr preferRelativeResize="0"/>
          <p:nvPr/>
        </p:nvPicPr>
        <p:blipFill rotWithShape="1">
          <a:blip r:embed="rId7">
            <a:alphaModFix/>
          </a:blip>
          <a:srcRect/>
          <a:stretch/>
        </p:blipFill>
        <p:spPr>
          <a:xfrm>
            <a:off x="689090" y="2699604"/>
            <a:ext cx="3406791" cy="2223952"/>
          </a:xfrm>
          <a:prstGeom prst="rect">
            <a:avLst/>
          </a:prstGeom>
          <a:noFill/>
          <a:ln>
            <a:noFill/>
          </a:ln>
        </p:spPr>
      </p:pic>
      <p:pic>
        <p:nvPicPr>
          <p:cNvPr id="987" name="Shape 987"/>
          <p:cNvPicPr preferRelativeResize="0"/>
          <p:nvPr/>
        </p:nvPicPr>
        <p:blipFill rotWithShape="1">
          <a:blip r:embed="rId8">
            <a:alphaModFix/>
          </a:blip>
          <a:srcRect/>
          <a:stretch/>
        </p:blipFill>
        <p:spPr>
          <a:xfrm>
            <a:off x="225709" y="2295113"/>
            <a:ext cx="4292388" cy="3050943"/>
          </a:xfrm>
          <a:prstGeom prst="rect">
            <a:avLst/>
          </a:prstGeom>
          <a:noFill/>
          <a:ln>
            <a:noFill/>
          </a:ln>
        </p:spPr>
      </p:pic>
    </p:spTree>
    <p:extLst>
      <p:ext uri="{BB962C8B-B14F-4D97-AF65-F5344CB8AC3E}">
        <p14:creationId xmlns:p14="http://schemas.microsoft.com/office/powerpoint/2010/main" val="1938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p:txBody>
          <a:bodyPr/>
          <a:lstStyle/>
          <a:p>
            <a:pPr lvl="0"/>
            <a:r>
              <a:rPr lang="en"/>
              <a:t>Zalando</a:t>
            </a:r>
            <a:endParaRPr lang="en" dirty="0"/>
          </a:p>
        </p:txBody>
      </p:sp>
      <p:grpSp>
        <p:nvGrpSpPr>
          <p:cNvPr id="7" name="Group 6">
            <a:extLst>
              <a:ext uri="{FF2B5EF4-FFF2-40B4-BE49-F238E27FC236}">
                <a16:creationId xmlns="" xmlns:a16="http://schemas.microsoft.com/office/drawing/2014/main" id="{53F25FEB-44CB-42E1-BDB8-64949FFDB5CD}"/>
              </a:ext>
            </a:extLst>
          </p:cNvPr>
          <p:cNvGrpSpPr/>
          <p:nvPr/>
        </p:nvGrpSpPr>
        <p:grpSpPr>
          <a:xfrm>
            <a:off x="6021495" y="1798274"/>
            <a:ext cx="6004936" cy="4341227"/>
            <a:chOff x="4389122" y="1057926"/>
            <a:chExt cx="4503702" cy="3255920"/>
          </a:xfrm>
        </p:grpSpPr>
        <p:pic>
          <p:nvPicPr>
            <p:cNvPr id="142" name="Shape 142"/>
            <p:cNvPicPr preferRelativeResize="0"/>
            <p:nvPr/>
          </p:nvPicPr>
          <p:blipFill>
            <a:blip r:embed="rId3">
              <a:alphaModFix/>
            </a:blip>
            <a:stretch>
              <a:fillRect/>
            </a:stretch>
          </p:blipFill>
          <p:spPr>
            <a:xfrm>
              <a:off x="4389122" y="1111309"/>
              <a:ext cx="4503702" cy="3202537"/>
            </a:xfrm>
            <a:prstGeom prst="rect">
              <a:avLst/>
            </a:prstGeom>
            <a:noFill/>
            <a:ln>
              <a:noFill/>
            </a:ln>
          </p:spPr>
        </p:pic>
        <p:pic>
          <p:nvPicPr>
            <p:cNvPr id="133" name="Shape 133"/>
            <p:cNvPicPr preferRelativeResize="0"/>
            <p:nvPr/>
          </p:nvPicPr>
          <p:blipFill>
            <a:blip r:embed="rId4">
              <a:alphaModFix/>
            </a:blip>
            <a:stretch>
              <a:fillRect/>
            </a:stretch>
          </p:blipFill>
          <p:spPr>
            <a:xfrm>
              <a:off x="6450734" y="2090602"/>
              <a:ext cx="1149891" cy="1461242"/>
            </a:xfrm>
            <a:prstGeom prst="rect">
              <a:avLst/>
            </a:prstGeom>
            <a:noFill/>
            <a:ln>
              <a:noFill/>
            </a:ln>
          </p:spPr>
        </p:pic>
        <p:pic>
          <p:nvPicPr>
            <p:cNvPr id="136" name="Shape 136"/>
            <p:cNvPicPr preferRelativeResize="0"/>
            <p:nvPr/>
          </p:nvPicPr>
          <p:blipFill>
            <a:blip r:embed="rId5">
              <a:alphaModFix/>
            </a:blip>
            <a:stretch>
              <a:fillRect/>
            </a:stretch>
          </p:blipFill>
          <p:spPr>
            <a:xfrm>
              <a:off x="5294757" y="2261072"/>
              <a:ext cx="1371371" cy="2025800"/>
            </a:xfrm>
            <a:prstGeom prst="rect">
              <a:avLst/>
            </a:prstGeom>
            <a:noFill/>
            <a:ln>
              <a:noFill/>
            </a:ln>
          </p:spPr>
        </p:pic>
        <p:pic>
          <p:nvPicPr>
            <p:cNvPr id="139" name="Shape 139"/>
            <p:cNvPicPr preferRelativeResize="0"/>
            <p:nvPr/>
          </p:nvPicPr>
          <p:blipFill>
            <a:blip r:embed="rId6">
              <a:alphaModFix/>
            </a:blip>
            <a:stretch>
              <a:fillRect/>
            </a:stretch>
          </p:blipFill>
          <p:spPr>
            <a:xfrm>
              <a:off x="5260146" y="1057926"/>
              <a:ext cx="2463906" cy="3251165"/>
            </a:xfrm>
            <a:prstGeom prst="rect">
              <a:avLst/>
            </a:prstGeom>
            <a:noFill/>
            <a:ln>
              <a:noFill/>
            </a:ln>
          </p:spPr>
        </p:pic>
      </p:grpSp>
      <p:sp>
        <p:nvSpPr>
          <p:cNvPr id="21" name="Shape 144">
            <a:extLst>
              <a:ext uri="{FF2B5EF4-FFF2-40B4-BE49-F238E27FC236}">
                <a16:creationId xmlns="" xmlns:a16="http://schemas.microsoft.com/office/drawing/2014/main" id="{C21BBAE5-F95B-4FA9-A627-C1217EB95346}"/>
              </a:ext>
            </a:extLst>
          </p:cNvPr>
          <p:cNvSpPr txBox="1"/>
          <p:nvPr/>
        </p:nvSpPr>
        <p:spPr>
          <a:xfrm>
            <a:off x="571500" y="326676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active customers</a:t>
            </a:r>
          </a:p>
        </p:txBody>
      </p:sp>
      <p:sp>
        <p:nvSpPr>
          <p:cNvPr id="22" name="Shape 144">
            <a:extLst>
              <a:ext uri="{FF2B5EF4-FFF2-40B4-BE49-F238E27FC236}">
                <a16:creationId xmlns="" xmlns:a16="http://schemas.microsoft.com/office/drawing/2014/main" id="{9D35DB29-9132-4E65-BA47-5A0B30568B47}"/>
              </a:ext>
            </a:extLst>
          </p:cNvPr>
          <p:cNvSpPr txBox="1"/>
          <p:nvPr/>
        </p:nvSpPr>
        <p:spPr>
          <a:xfrm>
            <a:off x="571500" y="2726374"/>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6</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fulfillment centers</a:t>
            </a:r>
          </a:p>
        </p:txBody>
      </p:sp>
      <p:sp>
        <p:nvSpPr>
          <p:cNvPr id="23" name="Shape 144">
            <a:extLst>
              <a:ext uri="{FF2B5EF4-FFF2-40B4-BE49-F238E27FC236}">
                <a16:creationId xmlns="" xmlns:a16="http://schemas.microsoft.com/office/drawing/2014/main" id="{49ECDF50-3027-4A39-915A-001C76FD9B61}"/>
              </a:ext>
            </a:extLst>
          </p:cNvPr>
          <p:cNvSpPr txBox="1"/>
          <p:nvPr/>
        </p:nvSpPr>
        <p:spPr>
          <a:xfrm>
            <a:off x="571500" y="4347558"/>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200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visits per month</a:t>
            </a:r>
          </a:p>
        </p:txBody>
      </p:sp>
      <p:sp>
        <p:nvSpPr>
          <p:cNvPr id="24" name="Shape 144">
            <a:extLst>
              <a:ext uri="{FF2B5EF4-FFF2-40B4-BE49-F238E27FC236}">
                <a16:creationId xmlns="" xmlns:a16="http://schemas.microsoft.com/office/drawing/2014/main" id="{17E8690E-37BE-4079-94AE-33351602F4EA}"/>
              </a:ext>
            </a:extLst>
          </p:cNvPr>
          <p:cNvSpPr txBox="1"/>
          <p:nvPr/>
        </p:nvSpPr>
        <p:spPr>
          <a:xfrm>
            <a:off x="571500" y="3807164"/>
            <a:ext cx="4754880" cy="343427"/>
          </a:xfrm>
          <a:prstGeom prst="rect">
            <a:avLst/>
          </a:prstGeom>
          <a:noFill/>
          <a:ln>
            <a:noFill/>
          </a:ln>
        </p:spPr>
        <p:txBody>
          <a:bodyPr wrap="square" lIns="0" tIns="0" rIns="0" bIns="0" anchor="t" anchorCtr="0">
            <a:spAutoFit/>
          </a:bodyPr>
          <a:lstStyle/>
          <a:p>
            <a:pPr defTabSz="609585">
              <a:lnSpc>
                <a:spcPct val="140000"/>
              </a:lnSpc>
              <a:buClr>
                <a:srgbClr val="474746"/>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3.6 billion €</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net sales 2016</a:t>
            </a:r>
          </a:p>
        </p:txBody>
      </p:sp>
      <p:sp>
        <p:nvSpPr>
          <p:cNvPr id="144" name="Shape 144"/>
          <p:cNvSpPr txBox="1"/>
          <p:nvPr/>
        </p:nvSpPr>
        <p:spPr>
          <a:xfrm>
            <a:off x="571500" y="2185980"/>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15</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markets</a:t>
            </a:r>
          </a:p>
        </p:txBody>
      </p:sp>
      <p:sp>
        <p:nvSpPr>
          <p:cNvPr id="25" name="Shape 144">
            <a:extLst>
              <a:ext uri="{FF2B5EF4-FFF2-40B4-BE49-F238E27FC236}">
                <a16:creationId xmlns="" xmlns:a16="http://schemas.microsoft.com/office/drawing/2014/main" id="{3F76860B-94DA-4B71-AE14-AB2130255BEB}"/>
              </a:ext>
            </a:extLst>
          </p:cNvPr>
          <p:cNvSpPr txBox="1"/>
          <p:nvPr/>
        </p:nvSpPr>
        <p:spPr>
          <a:xfrm>
            <a:off x="571500" y="5428349"/>
            <a:ext cx="4754880" cy="387798"/>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9</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mtClean="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a:t>
            </a:r>
            <a:r>
              <a:rPr lang="en-US" smtClean="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 </a:t>
            </a:r>
            <a:r>
              <a:rPr lang="en-US"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Tech</a:t>
            </a:r>
            <a:endPar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a:extLst>
              <a:ext uri="{FF2B5EF4-FFF2-40B4-BE49-F238E27FC236}">
                <a16:creationId xmlns="" xmlns:a16="http://schemas.microsoft.com/office/drawing/2014/main" id="{62166A43-A7E8-49BC-A9CA-06DB07AD4D5D}"/>
              </a:ext>
            </a:extLst>
          </p:cNvPr>
          <p:cNvCxnSpPr>
            <a:cxnSpLocks/>
          </p:cNvCxnSpPr>
          <p:nvPr/>
        </p:nvCxnSpPr>
        <p:spPr>
          <a:xfrm>
            <a:off x="609600" y="1866007"/>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9C2539D7-5148-4401-AF5B-06888DE5F59F}"/>
              </a:ext>
            </a:extLst>
          </p:cNvPr>
          <p:cNvCxnSpPr>
            <a:cxnSpLocks/>
          </p:cNvCxnSpPr>
          <p:nvPr/>
        </p:nvCxnSpPr>
        <p:spPr>
          <a:xfrm>
            <a:off x="609600" y="6133161"/>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Shape 144">
            <a:extLst>
              <a:ext uri="{FF2B5EF4-FFF2-40B4-BE49-F238E27FC236}">
                <a16:creationId xmlns="" xmlns:a16="http://schemas.microsoft.com/office/drawing/2014/main" id="{5A6B263D-A83F-4A94-BA6A-292035C57CBD}"/>
              </a:ext>
            </a:extLst>
          </p:cNvPr>
          <p:cNvSpPr txBox="1"/>
          <p:nvPr/>
        </p:nvSpPr>
        <p:spPr>
          <a:xfrm>
            <a:off x="571500" y="4887953"/>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4</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Europe</a:t>
            </a:r>
          </a:p>
        </p:txBody>
      </p:sp>
    </p:spTree>
    <p:extLst>
      <p:ext uri="{BB962C8B-B14F-4D97-AF65-F5344CB8AC3E}">
        <p14:creationId xmlns:p14="http://schemas.microsoft.com/office/powerpoint/2010/main" val="15466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r>
              <a:rPr lang="en-US"/>
              <a:t>Why Kubernetes at Zalando</a:t>
            </a:r>
            <a:endParaRPr lang="en" dirty="0"/>
          </a:p>
        </p:txBody>
      </p:sp>
      <p:sp>
        <p:nvSpPr>
          <p:cNvPr id="150" name="Shape 150"/>
          <p:cNvSpPr/>
          <p:nvPr/>
        </p:nvSpPr>
        <p:spPr>
          <a:xfrm>
            <a:off x="469763"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On-premises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1" name="Shape 151"/>
          <p:cNvSpPr/>
          <p:nvPr/>
        </p:nvSpPr>
        <p:spPr>
          <a:xfrm>
            <a:off x="4381059"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AWS/STUPS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2" name="Shape 152"/>
          <p:cNvSpPr txBox="1"/>
          <p:nvPr/>
        </p:nvSpPr>
        <p:spPr>
          <a:xfrm>
            <a:off x="469763"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Limited capacity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Custom tool</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3" name="Shape 153"/>
          <p:cNvSpPr txBox="1"/>
          <p:nvPr/>
        </p:nvSpPr>
        <p:spPr>
          <a:xfrm>
            <a:off x="4381059"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Low </a:t>
            </a:r>
            <a:r>
              <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density</a:t>
            </a:r>
          </a:p>
          <a:p>
            <a:pPr defTabSz="609585">
              <a:lnSpc>
                <a:spcPct val="150000"/>
              </a:lnSpc>
            </a:pPr>
            <a:r>
              <a:rPr lang="en-US" sz="2000" dirty="0" err="1">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CloudFormation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 xmlns:a16="http://schemas.microsoft.com/office/drawing/2014/main" id="{E688CEFA-1C2D-48FC-836C-F712FFD3B8C8}"/>
              </a:ext>
            </a:extLst>
          </p:cNvPr>
          <p:cNvCxnSpPr>
            <a:cxnSpLocks/>
          </p:cNvCxnSpPr>
          <p:nvPr/>
        </p:nvCxnSpPr>
        <p:spPr>
          <a:xfrm>
            <a:off x="469763"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 xmlns:a16="http://schemas.microsoft.com/office/drawing/2014/main" id="{FD646E63-8136-4B5F-AF48-C987A1361899}"/>
              </a:ext>
            </a:extLst>
          </p:cNvPr>
          <p:cNvCxnSpPr/>
          <p:nvPr/>
        </p:nvCxnSpPr>
        <p:spPr>
          <a:xfrm>
            <a:off x="4381059"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 name="Shape 151">
            <a:extLst>
              <a:ext uri="{FF2B5EF4-FFF2-40B4-BE49-F238E27FC236}">
                <a16:creationId xmlns="" xmlns:a16="http://schemas.microsoft.com/office/drawing/2014/main" id="{2D9F4B47-043F-4D1B-AF97-4D51AAF3A9A2}"/>
              </a:ext>
            </a:extLst>
          </p:cNvPr>
          <p:cNvSpPr/>
          <p:nvPr/>
        </p:nvSpPr>
        <p:spPr>
          <a:xfrm>
            <a:off x="8287444"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AWS/K8s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Shape 153">
            <a:extLst>
              <a:ext uri="{FF2B5EF4-FFF2-40B4-BE49-F238E27FC236}">
                <a16:creationId xmlns="" xmlns:a16="http://schemas.microsoft.com/office/drawing/2014/main" id="{A1828CA8-3412-41C3-A546-238641C54246}"/>
              </a:ext>
            </a:extLst>
          </p:cNvPr>
          <p:cNvSpPr txBox="1"/>
          <p:nvPr/>
        </p:nvSpPr>
        <p:spPr>
          <a:xfrm>
            <a:off x="8287444"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High density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Right abstraction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8" name="Straight Connector 17">
            <a:extLst>
              <a:ext uri="{FF2B5EF4-FFF2-40B4-BE49-F238E27FC236}">
                <a16:creationId xmlns="" xmlns:a16="http://schemas.microsoft.com/office/drawing/2014/main" id="{96EE1D20-2410-4911-B44C-CEC98109D1E9}"/>
              </a:ext>
            </a:extLst>
          </p:cNvPr>
          <p:cNvCxnSpPr/>
          <p:nvPr/>
        </p:nvCxnSpPr>
        <p:spPr>
          <a:xfrm>
            <a:off x="8287444"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72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US" dirty="0" smtClean="0"/>
              <a:t>Kubernetes at Zalando</a:t>
            </a:r>
            <a:endParaRPr lang="en" dirty="0"/>
          </a:p>
        </p:txBody>
      </p:sp>
      <p:sp>
        <p:nvSpPr>
          <p:cNvPr id="7" name="Shape 159">
            <a:extLst>
              <a:ext uri="{FF2B5EF4-FFF2-40B4-BE49-F238E27FC236}">
                <a16:creationId xmlns="" xmlns:a16="http://schemas.microsoft.com/office/drawing/2014/main" id="{11A96EFE-B012-4846-924F-8BE575A7FD90}"/>
              </a:ext>
            </a:extLst>
          </p:cNvPr>
          <p:cNvSpPr txBox="1">
            <a:spLocks/>
          </p:cNvSpPr>
          <p:nvPr/>
        </p:nvSpPr>
        <p:spPr>
          <a:xfrm>
            <a:off x="475487" y="2153025"/>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200 engineering teams</a:t>
            </a:r>
          </a:p>
        </p:txBody>
      </p:sp>
      <p:sp>
        <p:nvSpPr>
          <p:cNvPr id="10" name="Shape 159">
            <a:extLst>
              <a:ext uri="{FF2B5EF4-FFF2-40B4-BE49-F238E27FC236}">
                <a16:creationId xmlns="" xmlns:a16="http://schemas.microsoft.com/office/drawing/2014/main" id="{920F7FEB-7A3E-4A0D-A5AD-4E301BAE77A0}"/>
              </a:ext>
            </a:extLst>
          </p:cNvPr>
          <p:cNvSpPr txBox="1">
            <a:spLocks/>
          </p:cNvSpPr>
          <p:nvPr/>
        </p:nvSpPr>
        <p:spPr>
          <a:xfrm>
            <a:off x="475487"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“Distributed” compliance</a:t>
            </a:r>
          </a:p>
        </p:txBody>
      </p:sp>
      <p:sp>
        <p:nvSpPr>
          <p:cNvPr id="11" name="Shape 159">
            <a:extLst>
              <a:ext uri="{FF2B5EF4-FFF2-40B4-BE49-F238E27FC236}">
                <a16:creationId xmlns="" xmlns:a16="http://schemas.microsoft.com/office/drawing/2014/main" id="{5B7B3E32-33B0-492E-9C0D-6C15500869C6}"/>
              </a:ext>
            </a:extLst>
          </p:cNvPr>
          <p:cNvSpPr txBox="1">
            <a:spLocks/>
          </p:cNvSpPr>
          <p:nvPr/>
        </p:nvSpPr>
        <p:spPr>
          <a:xfrm>
            <a:off x="475487" y="3250294"/>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Teams responsible for CI/CD</a:t>
            </a:r>
          </a:p>
        </p:txBody>
      </p:sp>
      <p:sp>
        <p:nvSpPr>
          <p:cNvPr id="12" name="Shape 159">
            <a:extLst>
              <a:ext uri="{FF2B5EF4-FFF2-40B4-BE49-F238E27FC236}">
                <a16:creationId xmlns="" xmlns:a16="http://schemas.microsoft.com/office/drawing/2014/main" id="{4E12F477-1A98-4330-979B-DADC406BF686}"/>
              </a:ext>
            </a:extLst>
          </p:cNvPr>
          <p:cNvSpPr txBox="1">
            <a:spLocks/>
          </p:cNvSpPr>
          <p:nvPr/>
        </p:nvSpPr>
        <p:spPr>
          <a:xfrm>
            <a:off x="6827519" y="2153026"/>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Enforce CI/CD best practices</a:t>
            </a:r>
          </a:p>
        </p:txBody>
      </p:sp>
      <p:sp>
        <p:nvSpPr>
          <p:cNvPr id="13" name="Shape 159">
            <a:extLst>
              <a:ext uri="{FF2B5EF4-FFF2-40B4-BE49-F238E27FC236}">
                <a16:creationId xmlns="" xmlns:a16="http://schemas.microsoft.com/office/drawing/2014/main" id="{6551FFC4-7107-4B20-812C-088F324B4F3F}"/>
              </a:ext>
            </a:extLst>
          </p:cNvPr>
          <p:cNvSpPr txBox="1">
            <a:spLocks/>
          </p:cNvSpPr>
          <p:nvPr/>
        </p:nvSpPr>
        <p:spPr>
          <a:xfrm>
            <a:off x="6827519"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Compliance by design</a:t>
            </a:r>
          </a:p>
        </p:txBody>
      </p:sp>
      <p:sp>
        <p:nvSpPr>
          <p:cNvPr id="14" name="Shape 159">
            <a:extLst>
              <a:ext uri="{FF2B5EF4-FFF2-40B4-BE49-F238E27FC236}">
                <a16:creationId xmlns="" xmlns:a16="http://schemas.microsoft.com/office/drawing/2014/main" id="{74FB1362-A1D8-4287-A081-EA40AA3587E5}"/>
              </a:ext>
            </a:extLst>
          </p:cNvPr>
          <p:cNvSpPr txBox="1">
            <a:spLocks/>
          </p:cNvSpPr>
          <p:nvPr/>
        </p:nvSpPr>
        <p:spPr>
          <a:xfrm>
            <a:off x="6827519" y="3250293"/>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“Hands off” operations</a:t>
            </a:r>
          </a:p>
        </p:txBody>
      </p:sp>
      <p:sp>
        <p:nvSpPr>
          <p:cNvPr id="15" name="Shape 265"/>
          <p:cNvSpPr/>
          <p:nvPr/>
        </p:nvSpPr>
        <p:spPr>
          <a:xfrm>
            <a:off x="5230368" y="2178432"/>
            <a:ext cx="609593" cy="2804129"/>
          </a:xfrm>
          <a:prstGeom prst="chevron">
            <a:avLst>
              <a:gd name="adj" fmla="val 50000"/>
            </a:avLst>
          </a:prstGeom>
          <a:solidFill>
            <a:srgbClr val="FE6A23"/>
          </a:solidFill>
          <a:ln>
            <a:noFill/>
          </a:ln>
        </p:spPr>
        <p:txBody>
          <a:bodyPr wrap="square" lIns="121900" tIns="121900" rIns="121900" bIns="121900" anchor="ctr" anchorCtr="0">
            <a:noAutofit/>
          </a:bodyPr>
          <a:lstStyle/>
          <a:p>
            <a:pPr defTabSz="609585"/>
            <a:endParaRPr sz="2400">
              <a:solidFill>
                <a:srgbClr val="4747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Shape 159">
            <a:extLst>
              <a:ext uri="{FF2B5EF4-FFF2-40B4-BE49-F238E27FC236}">
                <a16:creationId xmlns="" xmlns:a16="http://schemas.microsoft.com/office/drawing/2014/main" id="{9341487E-D710-4BC0-B1B4-7E009B92E428}"/>
              </a:ext>
            </a:extLst>
          </p:cNvPr>
          <p:cNvSpPr txBox="1">
            <a:spLocks/>
          </p:cNvSpPr>
          <p:nvPr/>
        </p:nvSpPr>
        <p:spPr>
          <a:xfrm>
            <a:off x="571500"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Multiple AWS accounts—one cluster per account</a:t>
            </a:r>
          </a:p>
        </p:txBody>
      </p:sp>
      <p:sp>
        <p:nvSpPr>
          <p:cNvPr id="158" name="Shape 158"/>
          <p:cNvSpPr txBox="1">
            <a:spLocks noGrp="1"/>
          </p:cNvSpPr>
          <p:nvPr>
            <p:ph type="title"/>
          </p:nvPr>
        </p:nvSpPr>
        <p:spPr/>
        <p:txBody>
          <a:bodyPr/>
          <a:lstStyle/>
          <a:p>
            <a:r>
              <a:rPr lang="en-US"/>
              <a:t>Kubernetes clusters</a:t>
            </a:r>
            <a:endParaRPr lang="en" dirty="0"/>
          </a:p>
        </p:txBody>
      </p:sp>
      <p:cxnSp>
        <p:nvCxnSpPr>
          <p:cNvPr id="8" name="Straight Connector 7">
            <a:extLst>
              <a:ext uri="{FF2B5EF4-FFF2-40B4-BE49-F238E27FC236}">
                <a16:creationId xmlns="" xmlns:a16="http://schemas.microsoft.com/office/drawing/2014/main" id="{8066D7DB-3F37-4D74-BA9F-76E397943B6C}"/>
              </a:ext>
            </a:extLst>
          </p:cNvPr>
          <p:cNvCxnSpPr>
            <a:cxnSpLocks/>
          </p:cNvCxnSpPr>
          <p:nvPr/>
        </p:nvCxnSpPr>
        <p:spPr>
          <a:xfrm>
            <a:off x="571500"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 xmlns:a16="http://schemas.microsoft.com/office/drawing/2014/main" id="{7BA0BA1E-6FA9-46B3-BA7D-76DF17C0B942}"/>
              </a:ext>
            </a:extLst>
          </p:cNvPr>
          <p:cNvCxnSpPr>
            <a:cxnSpLocks/>
          </p:cNvCxnSpPr>
          <p:nvPr/>
        </p:nvCxnSpPr>
        <p:spPr>
          <a:xfrm>
            <a:off x="571500"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159">
            <a:extLst>
              <a:ext uri="{FF2B5EF4-FFF2-40B4-BE49-F238E27FC236}">
                <a16:creationId xmlns="" xmlns:a16="http://schemas.microsoft.com/office/drawing/2014/main" id="{36B0AE57-D21E-4BD9-A069-1C38D73D8147}"/>
              </a:ext>
            </a:extLst>
          </p:cNvPr>
          <p:cNvSpPr txBox="1">
            <a:spLocks/>
          </p:cNvSpPr>
          <p:nvPr/>
        </p:nvSpPr>
        <p:spPr>
          <a:xfrm>
            <a:off x="571500"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“Small” clusters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Limit impact of possible outages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Kubernetes code not optimized for AWS rate limiting </a:t>
            </a:r>
          </a:p>
        </p:txBody>
      </p:sp>
      <p:sp>
        <p:nvSpPr>
          <p:cNvPr id="17" name="Shape 159">
            <a:extLst>
              <a:ext uri="{FF2B5EF4-FFF2-40B4-BE49-F238E27FC236}">
                <a16:creationId xmlns="" xmlns:a16="http://schemas.microsoft.com/office/drawing/2014/main" id="{072A5539-1623-4819-A730-92C9545493F9}"/>
              </a:ext>
            </a:extLst>
          </p:cNvPr>
          <p:cNvSpPr txBox="1">
            <a:spLocks/>
          </p:cNvSpPr>
          <p:nvPr/>
        </p:nvSpPr>
        <p:spPr>
          <a:xfrm>
            <a:off x="571500"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Currently ~50 Kubernetes clusters </a:t>
            </a:r>
          </a:p>
        </p:txBody>
      </p:sp>
    </p:spTree>
    <p:extLst>
      <p:ext uri="{BB962C8B-B14F-4D97-AF65-F5344CB8AC3E}">
        <p14:creationId xmlns:p14="http://schemas.microsoft.com/office/powerpoint/2010/main" val="13591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US"/>
              <a:t>Setup with CloudFormation</a:t>
            </a:r>
            <a:endParaRPr lang="en" dirty="0"/>
          </a:p>
        </p:txBody>
      </p:sp>
      <p:sp>
        <p:nvSpPr>
          <p:cNvPr id="5" name="Shape 159">
            <a:extLst>
              <a:ext uri="{FF2B5EF4-FFF2-40B4-BE49-F238E27FC236}">
                <a16:creationId xmlns="" xmlns:a16="http://schemas.microsoft.com/office/drawing/2014/main" id="{5063A073-97DF-4752-9EB3-4452A2E95D75}"/>
              </a:ext>
            </a:extLst>
          </p:cNvPr>
          <p:cNvSpPr txBox="1">
            <a:spLocks/>
          </p:cNvSpPr>
          <p:nvPr/>
        </p:nvSpPr>
        <p:spPr>
          <a:xfrm>
            <a:off x="58369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spcAft>
                <a:spcPts val="2133"/>
              </a:spcAft>
              <a:buSzPct val="100000"/>
            </a:pPr>
            <a:r>
              <a:rPr lang="en-US" sz="2000" spc="67" dirty="0" err="1">
                <a:gradFill>
                  <a:gsLst>
                    <a:gs pos="93617">
                      <a:schemeClr val="tx1"/>
                    </a:gs>
                    <a:gs pos="82979">
                      <a:schemeClr val="tx1"/>
                    </a:gs>
                  </a:gsLst>
                  <a:lin ang="5400000" scaled="1"/>
                </a:gradFill>
                <a:latin typeface="Arial" panose="020B0604020202020204" pitchFamily="34" charset="0"/>
                <a:cs typeface="Arial" panose="020B0604020202020204" pitchFamily="34" charset="0"/>
              </a:rPr>
              <a:t>CloudFormation</a:t>
            </a:r>
            <a:r>
              <a:rPr lang="en-US"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 to provision clusters</a:t>
            </a:r>
          </a:p>
        </p:txBody>
      </p:sp>
      <p:cxnSp>
        <p:nvCxnSpPr>
          <p:cNvPr id="6" name="Straight Connector 5">
            <a:extLst>
              <a:ext uri="{FF2B5EF4-FFF2-40B4-BE49-F238E27FC236}">
                <a16:creationId xmlns="" xmlns:a16="http://schemas.microsoft.com/office/drawing/2014/main" id="{4061DD69-EC82-4607-899C-326243F7C270}"/>
              </a:ext>
            </a:extLst>
          </p:cNvPr>
          <p:cNvCxnSpPr>
            <a:cxnSpLocks/>
          </p:cNvCxnSpPr>
          <p:nvPr/>
        </p:nvCxnSpPr>
        <p:spPr>
          <a:xfrm>
            <a:off x="58369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DBFEDC7D-B50C-4523-BEB4-2BC666D75A68}"/>
              </a:ext>
            </a:extLst>
          </p:cNvPr>
          <p:cNvSpPr txBox="1">
            <a:spLocks/>
          </p:cNvSpPr>
          <p:nvPr/>
        </p:nvSpPr>
        <p:spPr>
          <a:xfrm>
            <a:off x="583693" y="3156768"/>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Why CloudFormation</a:t>
            </a:r>
          </a:p>
          <a:p>
            <a:pPr marL="230712" lvl="1" indent="-230712" defTabSz="609585">
              <a:spcBef>
                <a:spcPts val="533"/>
              </a:spcBef>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AWS native</a:t>
            </a:r>
          </a:p>
          <a:p>
            <a:pPr marL="230712" lvl="1" indent="-230712" defTabSz="609585">
              <a:spcBef>
                <a:spcPts val="533"/>
              </a:spcBef>
              <a:spcAft>
                <a:spcPts val="2133"/>
              </a:spcAft>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Existing experience and tooling</a:t>
            </a:r>
          </a:p>
        </p:txBody>
      </p:sp>
    </p:spTree>
    <p:extLst>
      <p:ext uri="{BB962C8B-B14F-4D97-AF65-F5344CB8AC3E}">
        <p14:creationId xmlns:p14="http://schemas.microsoft.com/office/powerpoint/2010/main" val="24445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US"/>
              <a:t>Base setup</a:t>
            </a:r>
            <a:endParaRPr lang="en" dirty="0"/>
          </a:p>
        </p:txBody>
      </p:sp>
      <p:sp>
        <p:nvSpPr>
          <p:cNvPr id="4" name="Shape 159">
            <a:extLst>
              <a:ext uri="{FF2B5EF4-FFF2-40B4-BE49-F238E27FC236}">
                <a16:creationId xmlns="" xmlns:a16="http://schemas.microsoft.com/office/drawing/2014/main" id="{1523644B-BE3F-4728-B76D-0268AC9006A4}"/>
              </a:ext>
            </a:extLst>
          </p:cNvPr>
          <p:cNvSpPr txBox="1">
            <a:spLocks/>
          </p:cNvSpPr>
          <p:nvPr/>
        </p:nvSpPr>
        <p:spPr>
          <a:xfrm>
            <a:off x="56257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Using Container Linux as OS, no AMI customization</a:t>
            </a:r>
            <a:endPar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 xmlns:a16="http://schemas.microsoft.com/office/drawing/2014/main" id="{D5CBB180-CC57-40B8-A779-50978CC1A2BA}"/>
              </a:ext>
            </a:extLst>
          </p:cNvPr>
          <p:cNvCxnSpPr>
            <a:cxnSpLocks/>
          </p:cNvCxnSpPr>
          <p:nvPr/>
        </p:nvCxnSpPr>
        <p:spPr>
          <a:xfrm>
            <a:off x="56257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 xmlns:a16="http://schemas.microsoft.com/office/drawing/2014/main" id="{B8E91F1B-B345-499C-B084-BF8202BBFA2B}"/>
              </a:ext>
            </a:extLst>
          </p:cNvPr>
          <p:cNvCxnSpPr>
            <a:cxnSpLocks/>
          </p:cNvCxnSpPr>
          <p:nvPr/>
        </p:nvCxnSpPr>
        <p:spPr>
          <a:xfrm>
            <a:off x="562573"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1E3EA236-5063-4ECC-A32E-59B2BED6F975}"/>
              </a:ext>
            </a:extLst>
          </p:cNvPr>
          <p:cNvSpPr txBox="1">
            <a:spLocks/>
          </p:cNvSpPr>
          <p:nvPr/>
        </p:nvSpPr>
        <p:spPr>
          <a:xfrm>
            <a:off x="562573"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Immutable infrastructure</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 updates of nodes</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Nodes replaced on configuration change</a:t>
            </a:r>
            <a:endParaRPr lang="en-US"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sp>
        <p:nvSpPr>
          <p:cNvPr id="8" name="Shape 159">
            <a:extLst>
              <a:ext uri="{FF2B5EF4-FFF2-40B4-BE49-F238E27FC236}">
                <a16:creationId xmlns="" xmlns:a16="http://schemas.microsoft.com/office/drawing/2014/main" id="{BC7CD199-CC38-4AF0-A220-C52FAF9D2CDE}"/>
              </a:ext>
            </a:extLst>
          </p:cNvPr>
          <p:cNvSpPr txBox="1">
            <a:spLocks/>
          </p:cNvSpPr>
          <p:nvPr/>
        </p:nvSpPr>
        <p:spPr>
          <a:xfrm>
            <a:off x="562573"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Networking: Flannel to support &gt;50 nodes</a:t>
            </a:r>
          </a:p>
        </p:txBody>
      </p:sp>
    </p:spTree>
    <p:extLst>
      <p:ext uri="{BB962C8B-B14F-4D97-AF65-F5344CB8AC3E}">
        <p14:creationId xmlns:p14="http://schemas.microsoft.com/office/powerpoint/2010/main" val="371808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6" name="TextBox 105">
            <a:extLst>
              <a:ext uri="{FF2B5EF4-FFF2-40B4-BE49-F238E27FC236}">
                <a16:creationId xmlns="" xmlns:a16="http://schemas.microsoft.com/office/drawing/2014/main" id="{0688E1A4-3525-4338-AB61-8C21E31D5088}"/>
              </a:ext>
            </a:extLst>
          </p:cNvPr>
          <p:cNvSpPr txBox="1"/>
          <p:nvPr/>
        </p:nvSpPr>
        <p:spPr>
          <a:xfrm>
            <a:off x="7594789"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extBox 107">
            <a:extLst>
              <a:ext uri="{FF2B5EF4-FFF2-40B4-BE49-F238E27FC236}">
                <a16:creationId xmlns="" xmlns:a16="http://schemas.microsoft.com/office/drawing/2014/main" id="{5476001D-1415-4D94-9DFD-0DF6549C4A70}"/>
              </a:ext>
            </a:extLst>
          </p:cNvPr>
          <p:cNvSpPr txBox="1"/>
          <p:nvPr/>
        </p:nvSpPr>
        <p:spPr>
          <a:xfrm>
            <a:off x="90559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 xmlns:a16="http://schemas.microsoft.com/office/drawing/2014/main" id="{78920837-BAED-4219-B7D6-212CC69B9017}"/>
              </a:ext>
            </a:extLst>
          </p:cNvPr>
          <p:cNvSpPr txBox="1"/>
          <p:nvPr/>
        </p:nvSpPr>
        <p:spPr>
          <a:xfrm>
            <a:off x="102751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 xmlns:a16="http://schemas.microsoft.com/office/drawing/2014/main" id="{378CA54A-61FD-4CE4-97B3-FB1A4D3E8B91}"/>
              </a:ext>
            </a:extLst>
          </p:cNvPr>
          <p:cNvSpPr txBox="1"/>
          <p:nvPr/>
        </p:nvSpPr>
        <p:spPr>
          <a:xfrm>
            <a:off x="8168603" y="184404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TextBox 104">
            <a:extLst>
              <a:ext uri="{FF2B5EF4-FFF2-40B4-BE49-F238E27FC236}">
                <a16:creationId xmlns="" xmlns:a16="http://schemas.microsoft.com/office/drawing/2014/main" id="{A1E1E040-5D00-4488-8D3A-87B6FB382080}"/>
              </a:ext>
            </a:extLst>
          </p:cNvPr>
          <p:cNvSpPr txBox="1"/>
          <p:nvPr/>
        </p:nvSpPr>
        <p:spPr>
          <a:xfrm>
            <a:off x="8168603" y="281939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TextBox 102">
            <a:extLst>
              <a:ext uri="{FF2B5EF4-FFF2-40B4-BE49-F238E27FC236}">
                <a16:creationId xmlns="" xmlns:a16="http://schemas.microsoft.com/office/drawing/2014/main" id="{4AAFDFC4-6866-4B62-973D-FB94C95A1BAE}"/>
              </a:ext>
            </a:extLst>
          </p:cNvPr>
          <p:cNvSpPr txBox="1"/>
          <p:nvPr/>
        </p:nvSpPr>
        <p:spPr>
          <a:xfrm>
            <a:off x="8168603" y="868708"/>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 xmlns:a16="http://schemas.microsoft.com/office/drawing/2014/main" id="{28FC455D-4740-47A3-8A22-23954841F693}"/>
              </a:ext>
            </a:extLst>
          </p:cNvPr>
          <p:cNvSpPr/>
          <p:nvPr/>
        </p:nvSpPr>
        <p:spPr>
          <a:xfrm>
            <a:off x="6251785" y="502953"/>
            <a:ext cx="5486400" cy="536448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 name="Shape 100">
            <a:extLst>
              <a:ext uri="{FF2B5EF4-FFF2-40B4-BE49-F238E27FC236}">
                <a16:creationId xmlns="" xmlns:a16="http://schemas.microsoft.com/office/drawing/2014/main" id="{F365E017-8B1D-4B25-AF03-2E55BCDD20FB}"/>
              </a:ext>
            </a:extLst>
          </p:cNvPr>
          <p:cNvSpPr txBox="1">
            <a:spLocks/>
          </p:cNvSpPr>
          <p:nvPr/>
        </p:nvSpPr>
        <p:spPr>
          <a:xfrm>
            <a:off x="469763" y="2680641"/>
            <a:ext cx="4181771"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rPr>
              <a:t>Cluster setup at </a:t>
            </a:r>
            <a:r>
              <a:rPr lang="en-US" sz="4000" spc="400" dirty="0" err="1">
                <a:gradFill>
                  <a:gsLst>
                    <a:gs pos="21277">
                      <a:schemeClr val="tx1"/>
                    </a:gs>
                    <a:gs pos="35955">
                      <a:schemeClr val="tx1"/>
                    </a:gs>
                  </a:gsLst>
                  <a:lin ang="5400000" scaled="0"/>
                </a:gradFill>
                <a:latin typeface="Arial" panose="020B0604020202020204" pitchFamily="34" charset="0"/>
                <a:cs typeface="Arial" panose="020B0604020202020204" pitchFamily="34" charset="0"/>
              </a:rPr>
              <a:t>Zalando</a:t>
            </a:r>
            <a:endParaRPr lang="en"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E3151B99-35B0-4192-B75A-EB8B6340CE39}"/>
              </a:ext>
            </a:extLst>
          </p:cNvPr>
          <p:cNvSpPr txBox="1"/>
          <p:nvPr/>
        </p:nvSpPr>
        <p:spPr>
          <a:xfrm>
            <a:off x="7594789"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4" name="TextBox 13">
            <a:extLst>
              <a:ext uri="{FF2B5EF4-FFF2-40B4-BE49-F238E27FC236}">
                <a16:creationId xmlns="" xmlns:a16="http://schemas.microsoft.com/office/drawing/2014/main" id="{F2F18929-ABC1-4252-9BA1-88B900B77F51}"/>
              </a:ext>
            </a:extLst>
          </p:cNvPr>
          <p:cNvSpPr txBox="1"/>
          <p:nvPr/>
        </p:nvSpPr>
        <p:spPr>
          <a:xfrm>
            <a:off x="90559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5" name="TextBox 14">
            <a:extLst>
              <a:ext uri="{FF2B5EF4-FFF2-40B4-BE49-F238E27FC236}">
                <a16:creationId xmlns="" xmlns:a16="http://schemas.microsoft.com/office/drawing/2014/main" id="{624CEB9D-58BF-45E2-A6B6-FD11EFB57BF1}"/>
              </a:ext>
            </a:extLst>
          </p:cNvPr>
          <p:cNvSpPr txBox="1"/>
          <p:nvPr/>
        </p:nvSpPr>
        <p:spPr>
          <a:xfrm>
            <a:off x="102751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pic>
        <p:nvPicPr>
          <p:cNvPr id="37" name="Picture 36">
            <a:extLst>
              <a:ext uri="{FF2B5EF4-FFF2-40B4-BE49-F238E27FC236}">
                <a16:creationId xmlns="" xmlns:a16="http://schemas.microsoft.com/office/drawing/2014/main" id="{BF6BE32F-A6E6-44C2-B660-A35901EF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379" y="2285656"/>
            <a:ext cx="495084" cy="514499"/>
          </a:xfrm>
          <a:prstGeom prst="rect">
            <a:avLst/>
          </a:prstGeom>
        </p:spPr>
      </p:pic>
      <p:pic>
        <p:nvPicPr>
          <p:cNvPr id="38" name="Picture 37">
            <a:extLst>
              <a:ext uri="{FF2B5EF4-FFF2-40B4-BE49-F238E27FC236}">
                <a16:creationId xmlns="" xmlns:a16="http://schemas.microsoft.com/office/drawing/2014/main" id="{113FC0F9-7564-4D03-8F2F-086C35E51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195" y="2209813"/>
            <a:ext cx="499639" cy="666184"/>
          </a:xfrm>
          <a:prstGeom prst="rect">
            <a:avLst/>
          </a:prstGeom>
        </p:spPr>
      </p:pic>
      <p:cxnSp>
        <p:nvCxnSpPr>
          <p:cNvPr id="18" name="Straight Arrow Connector 17">
            <a:extLst>
              <a:ext uri="{FF2B5EF4-FFF2-40B4-BE49-F238E27FC236}">
                <a16:creationId xmlns="" xmlns:a16="http://schemas.microsoft.com/office/drawing/2014/main" id="{CDAF9DBB-08E6-4F5E-93E0-AAA77543D5FA}"/>
              </a:ext>
            </a:extLst>
          </p:cNvPr>
          <p:cNvCxnSpPr>
            <a:cxnSpLocks/>
            <a:stCxn id="38" idx="3"/>
            <a:endCxn id="37" idx="1"/>
          </p:cNvCxnSpPr>
          <p:nvPr/>
        </p:nvCxnSpPr>
        <p:spPr>
          <a:xfrm>
            <a:off x="5550834" y="2542905"/>
            <a:ext cx="986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46" name="Rectangle 45">
            <a:extLst>
              <a:ext uri="{FF2B5EF4-FFF2-40B4-BE49-F238E27FC236}">
                <a16:creationId xmlns="" xmlns:a16="http://schemas.microsoft.com/office/drawing/2014/main" id="{51CDEA66-5D91-4CA0-976A-4610C28FECD0}"/>
              </a:ext>
            </a:extLst>
          </p:cNvPr>
          <p:cNvSpPr/>
          <p:nvPr/>
        </p:nvSpPr>
        <p:spPr>
          <a:xfrm>
            <a:off x="7349064" y="4079217"/>
            <a:ext cx="4267200" cy="140208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Auto Scaling Group</a:t>
            </a:r>
          </a:p>
        </p:txBody>
      </p:sp>
      <p:sp>
        <p:nvSpPr>
          <p:cNvPr id="47" name="Rectangle 46">
            <a:extLst>
              <a:ext uri="{FF2B5EF4-FFF2-40B4-BE49-F238E27FC236}">
                <a16:creationId xmlns="" xmlns:a16="http://schemas.microsoft.com/office/drawing/2014/main" id="{874B0445-AF4B-4201-B9EB-C74EB89545CD}"/>
              </a:ext>
            </a:extLst>
          </p:cNvPr>
          <p:cNvSpPr/>
          <p:nvPr/>
        </p:nvSpPr>
        <p:spPr>
          <a:xfrm>
            <a:off x="8934024" y="4201136"/>
            <a:ext cx="25603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sp>
        <p:nvSpPr>
          <p:cNvPr id="49" name="Rectangle 48">
            <a:extLst>
              <a:ext uri="{FF2B5EF4-FFF2-40B4-BE49-F238E27FC236}">
                <a16:creationId xmlns="" xmlns:a16="http://schemas.microsoft.com/office/drawing/2014/main" id="{72B63E2F-42F4-4499-91B2-B8844EB587AD}"/>
              </a:ext>
            </a:extLst>
          </p:cNvPr>
          <p:cNvSpPr/>
          <p:nvPr/>
        </p:nvSpPr>
        <p:spPr>
          <a:xfrm>
            <a:off x="7472869" y="4201136"/>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lIns="0" tIns="0" rIns="0" bIns="121920" rtlCol="0" anchor="b" anchorCtr="0"/>
          <a:lstStyle/>
          <a:p>
            <a:pPr algn="ct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cxnSp>
        <p:nvCxnSpPr>
          <p:cNvPr id="50" name="Straight Arrow Connector 49">
            <a:extLst>
              <a:ext uri="{FF2B5EF4-FFF2-40B4-BE49-F238E27FC236}">
                <a16:creationId xmlns="" xmlns:a16="http://schemas.microsoft.com/office/drawing/2014/main" id="{53D96AF2-9E86-49EA-A7B0-602FF36505D8}"/>
              </a:ext>
            </a:extLst>
          </p:cNvPr>
          <p:cNvCxnSpPr>
            <a:cxnSpLocks/>
            <a:stCxn id="13" idx="1"/>
            <a:endCxn id="37" idx="2"/>
          </p:cNvCxnSpPr>
          <p:nvPr/>
        </p:nvCxnSpPr>
        <p:spPr>
          <a:xfrm rot="10800000">
            <a:off x="6784923" y="2800155"/>
            <a:ext cx="809868" cy="170578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 name="TextBox 4">
            <a:extLst>
              <a:ext uri="{FF2B5EF4-FFF2-40B4-BE49-F238E27FC236}">
                <a16:creationId xmlns="" xmlns:a16="http://schemas.microsoft.com/office/drawing/2014/main" id="{0E0D910E-55E7-456C-A956-2DA08515DEB4}"/>
              </a:ext>
            </a:extLst>
          </p:cNvPr>
          <p:cNvSpPr txBox="1"/>
          <p:nvPr/>
        </p:nvSpPr>
        <p:spPr>
          <a:xfrm>
            <a:off x="8168603" y="86870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1" name="TextBox 10">
            <a:extLst>
              <a:ext uri="{FF2B5EF4-FFF2-40B4-BE49-F238E27FC236}">
                <a16:creationId xmlns="" xmlns:a16="http://schemas.microsoft.com/office/drawing/2014/main" id="{E03FB8F2-F76F-4631-B7E4-A861B8AF37ED}"/>
              </a:ext>
            </a:extLst>
          </p:cNvPr>
          <p:cNvSpPr txBox="1"/>
          <p:nvPr/>
        </p:nvSpPr>
        <p:spPr>
          <a:xfrm>
            <a:off x="8168603" y="184404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2" name="TextBox 11">
            <a:extLst>
              <a:ext uri="{FF2B5EF4-FFF2-40B4-BE49-F238E27FC236}">
                <a16:creationId xmlns="" xmlns:a16="http://schemas.microsoft.com/office/drawing/2014/main" id="{23220835-898D-4393-AC80-E9A702985F45}"/>
              </a:ext>
            </a:extLst>
          </p:cNvPr>
          <p:cNvSpPr txBox="1"/>
          <p:nvPr/>
        </p:nvSpPr>
        <p:spPr>
          <a:xfrm>
            <a:off x="8168603" y="281939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53" name="Rectangle 52">
            <a:extLst>
              <a:ext uri="{FF2B5EF4-FFF2-40B4-BE49-F238E27FC236}">
                <a16:creationId xmlns="" xmlns:a16="http://schemas.microsoft.com/office/drawing/2014/main" id="{3A409E70-F042-4AA9-BED8-B76F496D5B46}"/>
              </a:ext>
            </a:extLst>
          </p:cNvPr>
          <p:cNvSpPr/>
          <p:nvPr/>
        </p:nvSpPr>
        <p:spPr>
          <a:xfrm>
            <a:off x="8046683" y="269747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4" name="Rectangle 53">
            <a:extLst>
              <a:ext uri="{FF2B5EF4-FFF2-40B4-BE49-F238E27FC236}">
                <a16:creationId xmlns="" xmlns:a16="http://schemas.microsoft.com/office/drawing/2014/main" id="{09B4993A-FF66-40B8-B552-16239A15872D}"/>
              </a:ext>
            </a:extLst>
          </p:cNvPr>
          <p:cNvSpPr/>
          <p:nvPr/>
        </p:nvSpPr>
        <p:spPr>
          <a:xfrm>
            <a:off x="8046683" y="172212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5" name="Rectangle 54">
            <a:extLst>
              <a:ext uri="{FF2B5EF4-FFF2-40B4-BE49-F238E27FC236}">
                <a16:creationId xmlns="" xmlns:a16="http://schemas.microsoft.com/office/drawing/2014/main" id="{FC531C53-3E39-45E3-B908-CF109F4693A2}"/>
              </a:ext>
            </a:extLst>
          </p:cNvPr>
          <p:cNvSpPr/>
          <p:nvPr/>
        </p:nvSpPr>
        <p:spPr>
          <a:xfrm>
            <a:off x="8046683" y="74678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6" name="Rectangle 55">
            <a:extLst>
              <a:ext uri="{FF2B5EF4-FFF2-40B4-BE49-F238E27FC236}">
                <a16:creationId xmlns="" xmlns:a16="http://schemas.microsoft.com/office/drawing/2014/main" id="{85850409-5B11-4FA2-8522-E7DC8A016041}"/>
              </a:ext>
            </a:extLst>
          </p:cNvPr>
          <p:cNvSpPr/>
          <p:nvPr/>
        </p:nvSpPr>
        <p:spPr>
          <a:xfrm>
            <a:off x="7924763" y="624871"/>
            <a:ext cx="1584960" cy="33528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3" name="Group 72">
            <a:extLst>
              <a:ext uri="{FF2B5EF4-FFF2-40B4-BE49-F238E27FC236}">
                <a16:creationId xmlns="" xmlns:a16="http://schemas.microsoft.com/office/drawing/2014/main" id="{13479022-441A-4023-93E7-F5CA14916A16}"/>
              </a:ext>
            </a:extLst>
          </p:cNvPr>
          <p:cNvGrpSpPr/>
          <p:nvPr/>
        </p:nvGrpSpPr>
        <p:grpSpPr>
          <a:xfrm>
            <a:off x="9909384" y="624871"/>
            <a:ext cx="1706880" cy="3352800"/>
            <a:chOff x="7406596" y="537233"/>
            <a:chExt cx="1280160" cy="2514600"/>
          </a:xfrm>
        </p:grpSpPr>
        <p:sp>
          <p:nvSpPr>
            <p:cNvPr id="58" name="Rectangle 57">
              <a:extLst>
                <a:ext uri="{FF2B5EF4-FFF2-40B4-BE49-F238E27FC236}">
                  <a16:creationId xmlns="" xmlns:a16="http://schemas.microsoft.com/office/drawing/2014/main" id="{5D25959B-9EB0-4A5C-95CE-53314FE18569}"/>
                </a:ext>
              </a:extLst>
            </p:cNvPr>
            <p:cNvSpPr/>
            <p:nvPr/>
          </p:nvSpPr>
          <p:spPr>
            <a:xfrm>
              <a:off x="7406596" y="537233"/>
              <a:ext cx="1280160" cy="25146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1" name="Group 70">
              <a:extLst>
                <a:ext uri="{FF2B5EF4-FFF2-40B4-BE49-F238E27FC236}">
                  <a16:creationId xmlns="" xmlns:a16="http://schemas.microsoft.com/office/drawing/2014/main" id="{FFDC60DB-3F55-4582-9F4D-86D40B6F1786}"/>
                </a:ext>
              </a:extLst>
            </p:cNvPr>
            <p:cNvGrpSpPr/>
            <p:nvPr/>
          </p:nvGrpSpPr>
          <p:grpSpPr>
            <a:xfrm>
              <a:off x="7498048" y="628672"/>
              <a:ext cx="502920" cy="1188720"/>
              <a:chOff x="7498048" y="742970"/>
              <a:chExt cx="502920" cy="1188720"/>
            </a:xfrm>
          </p:grpSpPr>
          <p:grpSp>
            <p:nvGrpSpPr>
              <p:cNvPr id="10" name="Group 9">
                <a:extLst>
                  <a:ext uri="{FF2B5EF4-FFF2-40B4-BE49-F238E27FC236}">
                    <a16:creationId xmlns="" xmlns:a16="http://schemas.microsoft.com/office/drawing/2014/main" id="{C15F6754-7E6A-4F2B-A04E-0532F3FCD577}"/>
                  </a:ext>
                </a:extLst>
              </p:cNvPr>
              <p:cNvGrpSpPr/>
              <p:nvPr/>
            </p:nvGrpSpPr>
            <p:grpSpPr>
              <a:xfrm>
                <a:off x="7589488" y="834409"/>
                <a:ext cx="320040" cy="365760"/>
                <a:chOff x="2847339" y="2091666"/>
                <a:chExt cx="671486" cy="885140"/>
              </a:xfrm>
            </p:grpSpPr>
            <p:pic>
              <p:nvPicPr>
                <p:cNvPr id="17" name="Picture 16">
                  <a:extLst>
                    <a:ext uri="{FF2B5EF4-FFF2-40B4-BE49-F238E27FC236}">
                      <a16:creationId xmlns="" xmlns:a16="http://schemas.microsoft.com/office/drawing/2014/main" id="{278034D5-59D9-404C-8CAB-59AC4A24E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9" name="TextBox 8">
                  <a:extLst>
                    <a:ext uri="{FF2B5EF4-FFF2-40B4-BE49-F238E27FC236}">
                      <a16:creationId xmlns="" xmlns:a16="http://schemas.microsoft.com/office/drawing/2014/main" id="{6D328B92-A8B4-449D-8062-621476CC255D}"/>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3" name="Group 22">
                <a:extLst>
                  <a:ext uri="{FF2B5EF4-FFF2-40B4-BE49-F238E27FC236}">
                    <a16:creationId xmlns="" xmlns:a16="http://schemas.microsoft.com/office/drawing/2014/main" id="{03472EDB-2375-40CC-A5F8-1739B35D824A}"/>
                  </a:ext>
                </a:extLst>
              </p:cNvPr>
              <p:cNvGrpSpPr/>
              <p:nvPr/>
            </p:nvGrpSpPr>
            <p:grpSpPr>
              <a:xfrm>
                <a:off x="7589488" y="1291600"/>
                <a:ext cx="320040" cy="365760"/>
                <a:chOff x="2847339" y="2091666"/>
                <a:chExt cx="671486" cy="885140"/>
              </a:xfrm>
            </p:grpSpPr>
            <p:pic>
              <p:nvPicPr>
                <p:cNvPr id="24" name="Picture 23">
                  <a:extLst>
                    <a:ext uri="{FF2B5EF4-FFF2-40B4-BE49-F238E27FC236}">
                      <a16:creationId xmlns="" xmlns:a16="http://schemas.microsoft.com/office/drawing/2014/main" id="{94C54E56-1F6E-4E29-9587-E1F7CBD46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5" name="TextBox 24">
                  <a:extLst>
                    <a:ext uri="{FF2B5EF4-FFF2-40B4-BE49-F238E27FC236}">
                      <a16:creationId xmlns="" xmlns:a16="http://schemas.microsoft.com/office/drawing/2014/main" id="{4858B5D8-2CAE-4A20-B0A8-B20FDE4F8218}"/>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59" name="Rectangle 58">
                <a:extLst>
                  <a:ext uri="{FF2B5EF4-FFF2-40B4-BE49-F238E27FC236}">
                    <a16:creationId xmlns="" xmlns:a16="http://schemas.microsoft.com/office/drawing/2014/main" id="{4568EF51-7519-446E-8F77-2B57098BA3C6}"/>
                  </a:ext>
                </a:extLst>
              </p:cNvPr>
              <p:cNvSpPr/>
              <p:nvPr/>
            </p:nvSpPr>
            <p:spPr>
              <a:xfrm>
                <a:off x="7498048"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6" name="Group 65">
              <a:extLst>
                <a:ext uri="{FF2B5EF4-FFF2-40B4-BE49-F238E27FC236}">
                  <a16:creationId xmlns="" xmlns:a16="http://schemas.microsoft.com/office/drawing/2014/main" id="{BC195901-F0E2-42E0-95F1-9A74337328CF}"/>
                </a:ext>
              </a:extLst>
            </p:cNvPr>
            <p:cNvGrpSpPr/>
            <p:nvPr/>
          </p:nvGrpSpPr>
          <p:grpSpPr>
            <a:xfrm>
              <a:off x="8092396" y="628672"/>
              <a:ext cx="502920" cy="1188720"/>
              <a:chOff x="8092396" y="742970"/>
              <a:chExt cx="502920" cy="1188720"/>
            </a:xfrm>
          </p:grpSpPr>
          <p:grpSp>
            <p:nvGrpSpPr>
              <p:cNvPr id="20" name="Group 19">
                <a:extLst>
                  <a:ext uri="{FF2B5EF4-FFF2-40B4-BE49-F238E27FC236}">
                    <a16:creationId xmlns="" xmlns:a16="http://schemas.microsoft.com/office/drawing/2014/main" id="{32A0F6BC-C79A-4259-8DBA-56A46362FABC}"/>
                  </a:ext>
                </a:extLst>
              </p:cNvPr>
              <p:cNvGrpSpPr/>
              <p:nvPr/>
            </p:nvGrpSpPr>
            <p:grpSpPr>
              <a:xfrm>
                <a:off x="8183836" y="834409"/>
                <a:ext cx="320040" cy="365760"/>
                <a:chOff x="2847339" y="2091666"/>
                <a:chExt cx="671486" cy="885140"/>
              </a:xfrm>
            </p:grpSpPr>
            <p:pic>
              <p:nvPicPr>
                <p:cNvPr id="21" name="Picture 20">
                  <a:extLst>
                    <a:ext uri="{FF2B5EF4-FFF2-40B4-BE49-F238E27FC236}">
                      <a16:creationId xmlns="" xmlns:a16="http://schemas.microsoft.com/office/drawing/2014/main" id="{3F9419B5-1FD6-4521-B601-05297BF5A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2" name="TextBox 21">
                  <a:extLst>
                    <a:ext uri="{FF2B5EF4-FFF2-40B4-BE49-F238E27FC236}">
                      <a16:creationId xmlns="" xmlns:a16="http://schemas.microsoft.com/office/drawing/2014/main" id="{40B1FA17-9E06-425C-956E-CC84D277BA7A}"/>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6" name="Group 25">
                <a:extLst>
                  <a:ext uri="{FF2B5EF4-FFF2-40B4-BE49-F238E27FC236}">
                    <a16:creationId xmlns="" xmlns:a16="http://schemas.microsoft.com/office/drawing/2014/main" id="{E137797A-A253-47C1-BF69-954BA09B173D}"/>
                  </a:ext>
                </a:extLst>
              </p:cNvPr>
              <p:cNvGrpSpPr/>
              <p:nvPr/>
            </p:nvGrpSpPr>
            <p:grpSpPr>
              <a:xfrm>
                <a:off x="8183836" y="1291600"/>
                <a:ext cx="320040" cy="365760"/>
                <a:chOff x="2847339" y="2091666"/>
                <a:chExt cx="671486" cy="885140"/>
              </a:xfrm>
            </p:grpSpPr>
            <p:pic>
              <p:nvPicPr>
                <p:cNvPr id="27" name="Picture 26">
                  <a:extLst>
                    <a:ext uri="{FF2B5EF4-FFF2-40B4-BE49-F238E27FC236}">
                      <a16:creationId xmlns="" xmlns:a16="http://schemas.microsoft.com/office/drawing/2014/main" id="{814E47F3-0937-4842-97AB-C212E04FF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8" name="TextBox 27">
                  <a:extLst>
                    <a:ext uri="{FF2B5EF4-FFF2-40B4-BE49-F238E27FC236}">
                      <a16:creationId xmlns="" xmlns:a16="http://schemas.microsoft.com/office/drawing/2014/main" id="{662A4E93-1833-4E0A-9229-37C900AAEF97}"/>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0" name="Rectangle 59">
                <a:extLst>
                  <a:ext uri="{FF2B5EF4-FFF2-40B4-BE49-F238E27FC236}">
                    <a16:creationId xmlns="" xmlns:a16="http://schemas.microsoft.com/office/drawing/2014/main" id="{432F7AEF-B696-4761-8593-7E16B7D96269}"/>
                  </a:ext>
                </a:extLst>
              </p:cNvPr>
              <p:cNvSpPr/>
              <p:nvPr/>
            </p:nvSpPr>
            <p:spPr>
              <a:xfrm>
                <a:off x="8092396"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4" name="Group 63">
              <a:extLst>
                <a:ext uri="{FF2B5EF4-FFF2-40B4-BE49-F238E27FC236}">
                  <a16:creationId xmlns="" xmlns:a16="http://schemas.microsoft.com/office/drawing/2014/main" id="{309E46A0-0D2C-434F-9B53-E304433552B1}"/>
                </a:ext>
              </a:extLst>
            </p:cNvPr>
            <p:cNvGrpSpPr/>
            <p:nvPr/>
          </p:nvGrpSpPr>
          <p:grpSpPr>
            <a:xfrm>
              <a:off x="7795222" y="1908810"/>
              <a:ext cx="502920" cy="731520"/>
              <a:chOff x="7789112" y="1840238"/>
              <a:chExt cx="502920" cy="731520"/>
            </a:xfrm>
          </p:grpSpPr>
          <p:grpSp>
            <p:nvGrpSpPr>
              <p:cNvPr id="29" name="Group 28">
                <a:extLst>
                  <a:ext uri="{FF2B5EF4-FFF2-40B4-BE49-F238E27FC236}">
                    <a16:creationId xmlns="" xmlns:a16="http://schemas.microsoft.com/office/drawing/2014/main" id="{536C34D4-8276-4688-8C92-7F1D70DFAA9B}"/>
                  </a:ext>
                </a:extLst>
              </p:cNvPr>
              <p:cNvGrpSpPr/>
              <p:nvPr/>
            </p:nvGrpSpPr>
            <p:grpSpPr>
              <a:xfrm>
                <a:off x="7880552" y="1931677"/>
                <a:ext cx="320040" cy="365760"/>
                <a:chOff x="2847339" y="2091666"/>
                <a:chExt cx="671486" cy="885140"/>
              </a:xfrm>
            </p:grpSpPr>
            <p:pic>
              <p:nvPicPr>
                <p:cNvPr id="30" name="Picture 29">
                  <a:extLst>
                    <a:ext uri="{FF2B5EF4-FFF2-40B4-BE49-F238E27FC236}">
                      <a16:creationId xmlns="" xmlns:a16="http://schemas.microsoft.com/office/drawing/2014/main" id="{1C1CB75E-654B-4FAF-A2C1-54BA2E802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31" name="TextBox 30">
                  <a:extLst>
                    <a:ext uri="{FF2B5EF4-FFF2-40B4-BE49-F238E27FC236}">
                      <a16:creationId xmlns="" xmlns:a16="http://schemas.microsoft.com/office/drawing/2014/main" id="{A53F8D17-F51C-4EDE-9F90-8ABC7F9FACE3}"/>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1" name="Rectangle 60">
                <a:extLst>
                  <a:ext uri="{FF2B5EF4-FFF2-40B4-BE49-F238E27FC236}">
                    <a16:creationId xmlns="" xmlns:a16="http://schemas.microsoft.com/office/drawing/2014/main" id="{99548828-C328-44F8-8DAA-D23B3C6F4794}"/>
                  </a:ext>
                </a:extLst>
              </p:cNvPr>
              <p:cNvSpPr/>
              <p:nvPr/>
            </p:nvSpPr>
            <p:spPr>
              <a:xfrm>
                <a:off x="7789112" y="1840238"/>
                <a:ext cx="502920" cy="7315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cxnSp>
        <p:nvCxnSpPr>
          <p:cNvPr id="77" name="Straight Arrow Connector 49">
            <a:extLst>
              <a:ext uri="{FF2B5EF4-FFF2-40B4-BE49-F238E27FC236}">
                <a16:creationId xmlns="" xmlns:a16="http://schemas.microsoft.com/office/drawing/2014/main" id="{2C8E5BA3-91B1-4C5F-BB1C-340C30B8F64B}"/>
              </a:ext>
            </a:extLst>
          </p:cNvPr>
          <p:cNvCxnSpPr>
            <a:cxnSpLocks/>
            <a:stCxn id="37" idx="3"/>
            <a:endCxn id="5" idx="1"/>
          </p:cNvCxnSpPr>
          <p:nvPr/>
        </p:nvCxnSpPr>
        <p:spPr>
          <a:xfrm flipV="1">
            <a:off x="7032463" y="1051590"/>
            <a:ext cx="1136140" cy="149131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49">
            <a:extLst>
              <a:ext uri="{FF2B5EF4-FFF2-40B4-BE49-F238E27FC236}">
                <a16:creationId xmlns="" xmlns:a16="http://schemas.microsoft.com/office/drawing/2014/main" id="{7CB469CA-E494-4A99-A679-B3A91686FE6E}"/>
              </a:ext>
            </a:extLst>
          </p:cNvPr>
          <p:cNvCxnSpPr>
            <a:cxnSpLocks/>
            <a:stCxn id="37" idx="3"/>
            <a:endCxn id="11" idx="1"/>
          </p:cNvCxnSpPr>
          <p:nvPr/>
        </p:nvCxnSpPr>
        <p:spPr>
          <a:xfrm flipV="1">
            <a:off x="7032463" y="2026929"/>
            <a:ext cx="1136140" cy="51597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49">
            <a:extLst>
              <a:ext uri="{FF2B5EF4-FFF2-40B4-BE49-F238E27FC236}">
                <a16:creationId xmlns="" xmlns:a16="http://schemas.microsoft.com/office/drawing/2014/main" id="{103BC1E4-DABE-4B80-85D2-B1CC41C06EA2}"/>
              </a:ext>
            </a:extLst>
          </p:cNvPr>
          <p:cNvCxnSpPr>
            <a:cxnSpLocks/>
            <a:stCxn id="37" idx="3"/>
            <a:endCxn id="12" idx="1"/>
          </p:cNvCxnSpPr>
          <p:nvPr/>
        </p:nvCxnSpPr>
        <p:spPr>
          <a:xfrm>
            <a:off x="7032463" y="2542906"/>
            <a:ext cx="1136140" cy="459373"/>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1" name="Straight Arrow Connector 90">
            <a:extLst>
              <a:ext uri="{FF2B5EF4-FFF2-40B4-BE49-F238E27FC236}">
                <a16:creationId xmlns="" xmlns:a16="http://schemas.microsoft.com/office/drawing/2014/main" id="{D09A720D-0FBC-4FC2-8D7E-8AAD2943E44A}"/>
              </a:ext>
            </a:extLst>
          </p:cNvPr>
          <p:cNvCxnSpPr>
            <a:cxnSpLocks/>
            <a:stCxn id="5" idx="3"/>
          </p:cNvCxnSpPr>
          <p:nvPr/>
        </p:nvCxnSpPr>
        <p:spPr>
          <a:xfrm>
            <a:off x="9265883" y="105158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4" name="Straight Arrow Connector 93">
            <a:extLst>
              <a:ext uri="{FF2B5EF4-FFF2-40B4-BE49-F238E27FC236}">
                <a16:creationId xmlns="" xmlns:a16="http://schemas.microsoft.com/office/drawing/2014/main" id="{F2F36621-C0E0-4E72-B54E-0216F77CAE89}"/>
              </a:ext>
            </a:extLst>
          </p:cNvPr>
          <p:cNvCxnSpPr>
            <a:cxnSpLocks/>
          </p:cNvCxnSpPr>
          <p:nvPr/>
        </p:nvCxnSpPr>
        <p:spPr>
          <a:xfrm>
            <a:off x="9265883" y="202692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 xmlns:a16="http://schemas.microsoft.com/office/drawing/2014/main" id="{83E261BB-B9F3-43D6-89BF-1DD7A4BA88F1}"/>
              </a:ext>
            </a:extLst>
          </p:cNvPr>
          <p:cNvCxnSpPr>
            <a:cxnSpLocks/>
          </p:cNvCxnSpPr>
          <p:nvPr/>
        </p:nvCxnSpPr>
        <p:spPr>
          <a:xfrm>
            <a:off x="9265883" y="300227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753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0" name="Group 9">
            <a:extLst>
              <a:ext uri="{FF2B5EF4-FFF2-40B4-BE49-F238E27FC236}">
                <a16:creationId xmlns="" xmlns:a16="http://schemas.microsoft.com/office/drawing/2014/main" id="{9CAD508B-0029-4CD9-8DDC-65F511B5C0EC}"/>
              </a:ext>
            </a:extLst>
          </p:cNvPr>
          <p:cNvGrpSpPr/>
          <p:nvPr/>
        </p:nvGrpSpPr>
        <p:grpSpPr>
          <a:xfrm>
            <a:off x="8198547" y="2763447"/>
            <a:ext cx="1584960" cy="1011936"/>
            <a:chOff x="6126452" y="1383037"/>
            <a:chExt cx="822960" cy="758952"/>
          </a:xfrm>
        </p:grpSpPr>
        <p:sp>
          <p:nvSpPr>
            <p:cNvPr id="16" name="TextBox 15">
              <a:extLst>
                <a:ext uri="{FF2B5EF4-FFF2-40B4-BE49-F238E27FC236}">
                  <a16:creationId xmlns="" xmlns:a16="http://schemas.microsoft.com/office/drawing/2014/main" id="{BE6748AA-8AA1-445B-8B3E-A9ABA99526E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F84A7D56-BFB9-494F-AD07-DAA1F738BECE}"/>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5" name="Group 24">
            <a:extLst>
              <a:ext uri="{FF2B5EF4-FFF2-40B4-BE49-F238E27FC236}">
                <a16:creationId xmlns="" xmlns:a16="http://schemas.microsoft.com/office/drawing/2014/main" id="{6CB7C2DC-3B08-45BF-AB3F-DF6ADDF2290C}"/>
              </a:ext>
            </a:extLst>
          </p:cNvPr>
          <p:cNvGrpSpPr/>
          <p:nvPr/>
        </p:nvGrpSpPr>
        <p:grpSpPr>
          <a:xfrm>
            <a:off x="9905391" y="2763447"/>
            <a:ext cx="1584960" cy="1011936"/>
            <a:chOff x="6126452" y="1383037"/>
            <a:chExt cx="822960" cy="758952"/>
          </a:xfrm>
        </p:grpSpPr>
        <p:sp>
          <p:nvSpPr>
            <p:cNvPr id="26" name="TextBox 25">
              <a:extLst>
                <a:ext uri="{FF2B5EF4-FFF2-40B4-BE49-F238E27FC236}">
                  <a16:creationId xmlns="" xmlns:a16="http://schemas.microsoft.com/office/drawing/2014/main" id="{15A112B7-C185-4FAF-A245-0747D076CF11}"/>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7" name="TextBox 26">
              <a:extLst>
                <a:ext uri="{FF2B5EF4-FFF2-40B4-BE49-F238E27FC236}">
                  <a16:creationId xmlns="" xmlns:a16="http://schemas.microsoft.com/office/drawing/2014/main" id="{18A13396-4159-47D2-BDF7-A3DA4A5B0DF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8" name="Group 27">
            <a:extLst>
              <a:ext uri="{FF2B5EF4-FFF2-40B4-BE49-F238E27FC236}">
                <a16:creationId xmlns="" xmlns:a16="http://schemas.microsoft.com/office/drawing/2014/main" id="{C1B509DB-FDBA-473F-AECB-72555E9B4FA3}"/>
              </a:ext>
            </a:extLst>
          </p:cNvPr>
          <p:cNvGrpSpPr/>
          <p:nvPr/>
        </p:nvGrpSpPr>
        <p:grpSpPr>
          <a:xfrm>
            <a:off x="8198547" y="4226471"/>
            <a:ext cx="1584960" cy="1011936"/>
            <a:chOff x="6126452" y="1383037"/>
            <a:chExt cx="822960" cy="758952"/>
          </a:xfrm>
        </p:grpSpPr>
        <p:sp>
          <p:nvSpPr>
            <p:cNvPr id="29" name="TextBox 28">
              <a:extLst>
                <a:ext uri="{FF2B5EF4-FFF2-40B4-BE49-F238E27FC236}">
                  <a16:creationId xmlns="" xmlns:a16="http://schemas.microsoft.com/office/drawing/2014/main" id="{43E68FE0-2BA7-4296-BA16-4635A376F3B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9">
              <a:extLst>
                <a:ext uri="{FF2B5EF4-FFF2-40B4-BE49-F238E27FC236}">
                  <a16:creationId xmlns="" xmlns:a16="http://schemas.microsoft.com/office/drawing/2014/main" id="{F419C858-A8D3-4C1C-990C-42C1C3F2493A}"/>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1" name="Group 30">
            <a:extLst>
              <a:ext uri="{FF2B5EF4-FFF2-40B4-BE49-F238E27FC236}">
                <a16:creationId xmlns="" xmlns:a16="http://schemas.microsoft.com/office/drawing/2014/main" id="{3B3FEDFA-89C3-48F6-A0E4-9CA928B3C949}"/>
              </a:ext>
            </a:extLst>
          </p:cNvPr>
          <p:cNvGrpSpPr/>
          <p:nvPr/>
        </p:nvGrpSpPr>
        <p:grpSpPr>
          <a:xfrm>
            <a:off x="9905391" y="4226471"/>
            <a:ext cx="1584960" cy="1011936"/>
            <a:chOff x="6126452" y="1383037"/>
            <a:chExt cx="822960" cy="758952"/>
          </a:xfrm>
        </p:grpSpPr>
        <p:sp>
          <p:nvSpPr>
            <p:cNvPr id="32" name="TextBox 31">
              <a:extLst>
                <a:ext uri="{FF2B5EF4-FFF2-40B4-BE49-F238E27FC236}">
                  <a16:creationId xmlns="" xmlns:a16="http://schemas.microsoft.com/office/drawing/2014/main" id="{BFB4D34D-B19D-4080-A2B6-5EDAAB2EBFA9}"/>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 xmlns:a16="http://schemas.microsoft.com/office/drawing/2014/main" id="{BF8F418F-62B8-4A4B-837C-39A9D47AD6A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4" name="Group 33">
            <a:extLst>
              <a:ext uri="{FF2B5EF4-FFF2-40B4-BE49-F238E27FC236}">
                <a16:creationId xmlns="" xmlns:a16="http://schemas.microsoft.com/office/drawing/2014/main" id="{ABBDB924-2293-4E1A-9A34-772B2147147E}"/>
              </a:ext>
            </a:extLst>
          </p:cNvPr>
          <p:cNvGrpSpPr/>
          <p:nvPr/>
        </p:nvGrpSpPr>
        <p:grpSpPr>
          <a:xfrm>
            <a:off x="8320467" y="2885365"/>
            <a:ext cx="1341120" cy="463296"/>
            <a:chOff x="6126452" y="1383037"/>
            <a:chExt cx="822960" cy="347472"/>
          </a:xfrm>
        </p:grpSpPr>
        <p:sp>
          <p:nvSpPr>
            <p:cNvPr id="35" name="TextBox 34">
              <a:extLst>
                <a:ext uri="{FF2B5EF4-FFF2-40B4-BE49-F238E27FC236}">
                  <a16:creationId xmlns="" xmlns:a16="http://schemas.microsoft.com/office/drawing/2014/main" id="{A8B2FE28-802C-4C22-95BE-31E3D8929E75}"/>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 xmlns:a16="http://schemas.microsoft.com/office/drawing/2014/main" id="{839D9504-BB22-4192-8E57-7020E8F87841}"/>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grpSp>
        <p:nvGrpSpPr>
          <p:cNvPr id="37" name="Group 36">
            <a:extLst>
              <a:ext uri="{FF2B5EF4-FFF2-40B4-BE49-F238E27FC236}">
                <a16:creationId xmlns="" xmlns:a16="http://schemas.microsoft.com/office/drawing/2014/main" id="{785F9909-703D-4690-854D-7116F7FF179C}"/>
              </a:ext>
            </a:extLst>
          </p:cNvPr>
          <p:cNvGrpSpPr/>
          <p:nvPr/>
        </p:nvGrpSpPr>
        <p:grpSpPr>
          <a:xfrm>
            <a:off x="10027311" y="2885365"/>
            <a:ext cx="1341120" cy="463296"/>
            <a:chOff x="6126452" y="1383037"/>
            <a:chExt cx="822960" cy="347472"/>
          </a:xfrm>
        </p:grpSpPr>
        <p:sp>
          <p:nvSpPr>
            <p:cNvPr id="38" name="TextBox 37">
              <a:extLst>
                <a:ext uri="{FF2B5EF4-FFF2-40B4-BE49-F238E27FC236}">
                  <a16:creationId xmlns="" xmlns:a16="http://schemas.microsoft.com/office/drawing/2014/main" id="{6D7A4DBF-60D6-4FBA-A51D-0E29AD839C4A}"/>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38">
              <a:extLst>
                <a:ext uri="{FF2B5EF4-FFF2-40B4-BE49-F238E27FC236}">
                  <a16:creationId xmlns="" xmlns:a16="http://schemas.microsoft.com/office/drawing/2014/main" id="{9796CF5B-10EB-4683-A550-8C1F1BCEEBF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pic>
        <p:nvPicPr>
          <p:cNvPr id="5" name="Picture 4">
            <a:extLst>
              <a:ext uri="{FF2B5EF4-FFF2-40B4-BE49-F238E27FC236}">
                <a16:creationId xmlns="" xmlns:a16="http://schemas.microsoft.com/office/drawing/2014/main" id="{31829EA8-A1F4-44A3-AB00-89CA8A66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987" y="594891"/>
            <a:ext cx="412927" cy="550565"/>
          </a:xfrm>
          <a:prstGeom prst="rect">
            <a:avLst/>
          </a:prstGeom>
        </p:spPr>
      </p:pic>
      <p:pic>
        <p:nvPicPr>
          <p:cNvPr id="6" name="Picture 5">
            <a:extLst>
              <a:ext uri="{FF2B5EF4-FFF2-40B4-BE49-F238E27FC236}">
                <a16:creationId xmlns="" xmlns:a16="http://schemas.microsoft.com/office/drawing/2014/main" id="{43AB9208-8D04-4025-B20A-ADB2B57FE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55" y="1544260"/>
            <a:ext cx="975360" cy="636693"/>
          </a:xfrm>
          <a:prstGeom prst="rect">
            <a:avLst/>
          </a:prstGeom>
        </p:spPr>
      </p:pic>
      <p:pic>
        <p:nvPicPr>
          <p:cNvPr id="7" name="Picture 6">
            <a:extLst>
              <a:ext uri="{FF2B5EF4-FFF2-40B4-BE49-F238E27FC236}">
                <a16:creationId xmlns="" xmlns:a16="http://schemas.microsoft.com/office/drawing/2014/main" id="{5CA7F318-E639-42D3-865D-4FEAE2004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555" y="3012165"/>
            <a:ext cx="495084" cy="514499"/>
          </a:xfrm>
          <a:prstGeom prst="rect">
            <a:avLst/>
          </a:prstGeom>
        </p:spPr>
      </p:pic>
      <p:grpSp>
        <p:nvGrpSpPr>
          <p:cNvPr id="3" name="Group 2">
            <a:extLst>
              <a:ext uri="{FF2B5EF4-FFF2-40B4-BE49-F238E27FC236}">
                <a16:creationId xmlns="" xmlns:a16="http://schemas.microsoft.com/office/drawing/2014/main" id="{65909143-513E-4E22-8478-DCF614302FEB}"/>
              </a:ext>
            </a:extLst>
          </p:cNvPr>
          <p:cNvGrpSpPr/>
          <p:nvPr/>
        </p:nvGrpSpPr>
        <p:grpSpPr>
          <a:xfrm>
            <a:off x="4614089" y="4348384"/>
            <a:ext cx="426720" cy="487680"/>
            <a:chOff x="7614930" y="651531"/>
            <a:chExt cx="320040" cy="365760"/>
          </a:xfrm>
        </p:grpSpPr>
        <p:pic>
          <p:nvPicPr>
            <p:cNvPr id="8" name="Picture 7">
              <a:extLst>
                <a:ext uri="{FF2B5EF4-FFF2-40B4-BE49-F238E27FC236}">
                  <a16:creationId xmlns="" xmlns:a16="http://schemas.microsoft.com/office/drawing/2014/main" id="{D42F47D5-9108-4554-B6BC-445B3925E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9" name="TextBox 8">
              <a:extLst>
                <a:ext uri="{FF2B5EF4-FFF2-40B4-BE49-F238E27FC236}">
                  <a16:creationId xmlns="" xmlns:a16="http://schemas.microsoft.com/office/drawing/2014/main" id="{03068346-AE35-42A1-87E0-73C51287E9D4}"/>
                </a:ext>
              </a:extLst>
            </p:cNvPr>
            <p:cNvSpPr txBox="1"/>
            <p:nvPr/>
          </p:nvSpPr>
          <p:spPr>
            <a:xfrm>
              <a:off x="7709429" y="826115"/>
              <a:ext cx="131045"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Git</a:t>
              </a:r>
            </a:p>
          </p:txBody>
        </p:sp>
      </p:grpSp>
      <p:grpSp>
        <p:nvGrpSpPr>
          <p:cNvPr id="11" name="Group 10">
            <a:extLst>
              <a:ext uri="{FF2B5EF4-FFF2-40B4-BE49-F238E27FC236}">
                <a16:creationId xmlns="" xmlns:a16="http://schemas.microsoft.com/office/drawing/2014/main" id="{C79858F6-3A1F-47BA-B3E6-97F80D041562}"/>
              </a:ext>
            </a:extLst>
          </p:cNvPr>
          <p:cNvGrpSpPr/>
          <p:nvPr/>
        </p:nvGrpSpPr>
        <p:grpSpPr>
          <a:xfrm>
            <a:off x="5895549" y="1780932"/>
            <a:ext cx="426720" cy="487680"/>
            <a:chOff x="7614930" y="651531"/>
            <a:chExt cx="320040" cy="365760"/>
          </a:xfrm>
        </p:grpSpPr>
        <p:pic>
          <p:nvPicPr>
            <p:cNvPr id="12" name="Picture 11">
              <a:extLst>
                <a:ext uri="{FF2B5EF4-FFF2-40B4-BE49-F238E27FC236}">
                  <a16:creationId xmlns="" xmlns:a16="http://schemas.microsoft.com/office/drawing/2014/main" id="{1CC00537-856E-4FBF-B418-CA134A3BF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13" name="TextBox 12">
              <a:extLst>
                <a:ext uri="{FF2B5EF4-FFF2-40B4-BE49-F238E27FC236}">
                  <a16:creationId xmlns="" xmlns:a16="http://schemas.microsoft.com/office/drawing/2014/main" id="{70CFCF4E-8973-4041-844C-1F1AB3088EAE}"/>
                </a:ext>
              </a:extLst>
            </p:cNvPr>
            <p:cNvSpPr txBox="1"/>
            <p:nvPr/>
          </p:nvSpPr>
          <p:spPr>
            <a:xfrm>
              <a:off x="7666147" y="826115"/>
              <a:ext cx="217608"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RDS</a:t>
              </a:r>
            </a:p>
          </p:txBody>
        </p:sp>
      </p:grpSp>
      <p:sp>
        <p:nvSpPr>
          <p:cNvPr id="4" name="TextBox 3">
            <a:extLst>
              <a:ext uri="{FF2B5EF4-FFF2-40B4-BE49-F238E27FC236}">
                <a16:creationId xmlns="" xmlns:a16="http://schemas.microsoft.com/office/drawing/2014/main" id="{7E7FB993-3BE1-458A-85EA-C976115E025F}"/>
              </a:ext>
            </a:extLst>
          </p:cNvPr>
          <p:cNvSpPr txBox="1"/>
          <p:nvPr/>
        </p:nvSpPr>
        <p:spPr>
          <a:xfrm>
            <a:off x="4089749" y="1311516"/>
            <a:ext cx="737701"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1. Create</a:t>
            </a:r>
          </a:p>
        </p:txBody>
      </p:sp>
      <p:sp>
        <p:nvSpPr>
          <p:cNvPr id="20" name="TextBox 19">
            <a:extLst>
              <a:ext uri="{FF2B5EF4-FFF2-40B4-BE49-F238E27FC236}">
                <a16:creationId xmlns="" xmlns:a16="http://schemas.microsoft.com/office/drawing/2014/main" id="{78D78EA0-1A5F-4C4E-AC24-8EC3405593AD}"/>
              </a:ext>
            </a:extLst>
          </p:cNvPr>
          <p:cNvSpPr txBox="1"/>
          <p:nvPr/>
        </p:nvSpPr>
        <p:spPr>
          <a:xfrm>
            <a:off x="4156889" y="1780932"/>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20">
            <a:extLst>
              <a:ext uri="{FF2B5EF4-FFF2-40B4-BE49-F238E27FC236}">
                <a16:creationId xmlns="" xmlns:a16="http://schemas.microsoft.com/office/drawing/2014/main" id="{9AD63C74-567F-4750-9E7B-358570681EE3}"/>
              </a:ext>
            </a:extLst>
          </p:cNvPr>
          <p:cNvSpPr txBox="1"/>
          <p:nvPr/>
        </p:nvSpPr>
        <p:spPr>
          <a:xfrm>
            <a:off x="4156889" y="1780932"/>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Registry</a:t>
            </a:r>
          </a:p>
        </p:txBody>
      </p:sp>
      <p:sp>
        <p:nvSpPr>
          <p:cNvPr id="23" name="TextBox 22">
            <a:extLst>
              <a:ext uri="{FF2B5EF4-FFF2-40B4-BE49-F238E27FC236}">
                <a16:creationId xmlns="" xmlns:a16="http://schemas.microsoft.com/office/drawing/2014/main" id="{70F19F15-172A-4E4B-9473-CF64ACDFC818}"/>
              </a:ext>
            </a:extLst>
          </p:cNvPr>
          <p:cNvSpPr txBox="1"/>
          <p:nvPr/>
        </p:nvSpPr>
        <p:spPr>
          <a:xfrm>
            <a:off x="4156891" y="3025575"/>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36F3FC8F-3E02-4018-8054-F826DB924A87}"/>
              </a:ext>
            </a:extLst>
          </p:cNvPr>
          <p:cNvSpPr txBox="1"/>
          <p:nvPr/>
        </p:nvSpPr>
        <p:spPr>
          <a:xfrm>
            <a:off x="4156889" y="3025575"/>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Lifecycle Manager</a:t>
            </a:r>
          </a:p>
        </p:txBody>
      </p:sp>
      <p:sp>
        <p:nvSpPr>
          <p:cNvPr id="40" name="TextBox 39">
            <a:extLst>
              <a:ext uri="{FF2B5EF4-FFF2-40B4-BE49-F238E27FC236}">
                <a16:creationId xmlns="" xmlns:a16="http://schemas.microsoft.com/office/drawing/2014/main" id="{EFFF807C-169F-4993-AFB0-D85E25057A7A}"/>
              </a:ext>
            </a:extLst>
          </p:cNvPr>
          <p:cNvSpPr txBox="1"/>
          <p:nvPr/>
        </p:nvSpPr>
        <p:spPr>
          <a:xfrm>
            <a:off x="4099367" y="2529959"/>
            <a:ext cx="728083"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2. Watch</a:t>
            </a:r>
          </a:p>
        </p:txBody>
      </p:sp>
      <p:sp>
        <p:nvSpPr>
          <p:cNvPr id="42" name="TextBox 41">
            <a:extLst>
              <a:ext uri="{FF2B5EF4-FFF2-40B4-BE49-F238E27FC236}">
                <a16:creationId xmlns="" xmlns:a16="http://schemas.microsoft.com/office/drawing/2014/main" id="{CF4F9C69-0D6F-4E2D-A7DE-0DADE4E1200C}"/>
              </a:ext>
            </a:extLst>
          </p:cNvPr>
          <p:cNvSpPr txBox="1"/>
          <p:nvPr/>
        </p:nvSpPr>
        <p:spPr>
          <a:xfrm>
            <a:off x="4139441" y="3813686"/>
            <a:ext cx="688009"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3. Clone</a:t>
            </a:r>
          </a:p>
        </p:txBody>
      </p:sp>
      <p:sp>
        <p:nvSpPr>
          <p:cNvPr id="43" name="TextBox 42">
            <a:extLst>
              <a:ext uri="{FF2B5EF4-FFF2-40B4-BE49-F238E27FC236}">
                <a16:creationId xmlns="" xmlns:a16="http://schemas.microsoft.com/office/drawing/2014/main" id="{147885FE-4818-4BC7-9FB1-0EA9F85899C5}"/>
              </a:ext>
            </a:extLst>
          </p:cNvPr>
          <p:cNvSpPr txBox="1"/>
          <p:nvPr/>
        </p:nvSpPr>
        <p:spPr>
          <a:xfrm>
            <a:off x="5791796" y="2570424"/>
            <a:ext cx="877528" cy="387927"/>
          </a:xfrm>
          <a:prstGeom prst="rect">
            <a:avLst/>
          </a:prstGeom>
          <a:noFill/>
        </p:spPr>
        <p:txBody>
          <a:bodyPr wrap="square"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4. Create CF Stack</a:t>
            </a:r>
          </a:p>
        </p:txBody>
      </p:sp>
      <p:sp>
        <p:nvSpPr>
          <p:cNvPr id="44" name="TextBox 43">
            <a:extLst>
              <a:ext uri="{FF2B5EF4-FFF2-40B4-BE49-F238E27FC236}">
                <a16:creationId xmlns="" xmlns:a16="http://schemas.microsoft.com/office/drawing/2014/main" id="{FC3F95DC-72C4-4429-86E0-F48896964C5F}"/>
              </a:ext>
            </a:extLst>
          </p:cNvPr>
          <p:cNvSpPr txBox="1"/>
          <p:nvPr/>
        </p:nvSpPr>
        <p:spPr>
          <a:xfrm>
            <a:off x="5651428" y="3273274"/>
            <a:ext cx="1070992" cy="464871"/>
          </a:xfrm>
          <a:prstGeom prst="rect">
            <a:avLst/>
          </a:prstGeom>
          <a:noFill/>
        </p:spPr>
        <p:txBody>
          <a:bodyPr wrap="square" tIns="121920"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5. Apply K8s Manifests</a:t>
            </a:r>
          </a:p>
        </p:txBody>
      </p:sp>
      <p:sp>
        <p:nvSpPr>
          <p:cNvPr id="45" name="Rectangle 44">
            <a:extLst>
              <a:ext uri="{FF2B5EF4-FFF2-40B4-BE49-F238E27FC236}">
                <a16:creationId xmlns="" xmlns:a16="http://schemas.microsoft.com/office/drawing/2014/main" id="{614A39D1-36F7-47F1-86FD-406EAEECBE2F}"/>
              </a:ext>
            </a:extLst>
          </p:cNvPr>
          <p:cNvSpPr/>
          <p:nvPr/>
        </p:nvSpPr>
        <p:spPr>
          <a:xfrm>
            <a:off x="6979359" y="2402236"/>
            <a:ext cx="4754880" cy="329184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18921B18-04F3-4BF2-B1AB-30C06D5282F7}"/>
              </a:ext>
            </a:extLst>
          </p:cNvPr>
          <p:cNvSpPr/>
          <p:nvPr/>
        </p:nvSpPr>
        <p:spPr>
          <a:xfrm>
            <a:off x="8076628" y="4104552"/>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7" name="Rectangle 46">
            <a:extLst>
              <a:ext uri="{FF2B5EF4-FFF2-40B4-BE49-F238E27FC236}">
                <a16:creationId xmlns="" xmlns:a16="http://schemas.microsoft.com/office/drawing/2014/main" id="{C0D6FC18-7C45-4963-B1CD-91B48F8E15EE}"/>
              </a:ext>
            </a:extLst>
          </p:cNvPr>
          <p:cNvSpPr/>
          <p:nvPr/>
        </p:nvSpPr>
        <p:spPr>
          <a:xfrm>
            <a:off x="8076628" y="2641528"/>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48" name="Straight Arrow Connector 47">
            <a:extLst>
              <a:ext uri="{FF2B5EF4-FFF2-40B4-BE49-F238E27FC236}">
                <a16:creationId xmlns="" xmlns:a16="http://schemas.microsoft.com/office/drawing/2014/main" id="{379AE391-CD7F-4C2A-BDFE-1B9443B99397}"/>
              </a:ext>
            </a:extLst>
          </p:cNvPr>
          <p:cNvCxnSpPr>
            <a:cxnSpLocks/>
            <a:stCxn id="5" idx="2"/>
            <a:endCxn id="21" idx="0"/>
          </p:cNvCxnSpPr>
          <p:nvPr/>
        </p:nvCxnSpPr>
        <p:spPr>
          <a:xfrm rot="5400000">
            <a:off x="4509714" y="1463194"/>
            <a:ext cx="635476" cy="1"/>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1" name="Straight Arrow Connector 50">
            <a:extLst>
              <a:ext uri="{FF2B5EF4-FFF2-40B4-BE49-F238E27FC236}">
                <a16:creationId xmlns="" xmlns:a16="http://schemas.microsoft.com/office/drawing/2014/main" id="{8CD68B98-ED80-400A-A903-CDDE4524D25A}"/>
              </a:ext>
            </a:extLst>
          </p:cNvPr>
          <p:cNvCxnSpPr>
            <a:cxnSpLocks/>
            <a:stCxn id="8" idx="0"/>
            <a:endCxn id="23" idx="2"/>
          </p:cNvCxnSpPr>
          <p:nvPr/>
        </p:nvCxnSpPr>
        <p:spPr>
          <a:xfrm flipV="1">
            <a:off x="4827450" y="3549832"/>
            <a:ext cx="1" cy="798553"/>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 xmlns:a16="http://schemas.microsoft.com/office/drawing/2014/main" id="{B929A8AF-A4E0-4CFB-81C0-22D18B187DEA}"/>
              </a:ext>
            </a:extLst>
          </p:cNvPr>
          <p:cNvCxnSpPr>
            <a:cxnSpLocks/>
            <a:stCxn id="24" idx="0"/>
            <a:endCxn id="20" idx="2"/>
          </p:cNvCxnSpPr>
          <p:nvPr/>
        </p:nvCxnSpPr>
        <p:spPr>
          <a:xfrm flipV="1">
            <a:off x="4827449" y="2305188"/>
            <a:ext cx="0" cy="720387"/>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 xmlns:a16="http://schemas.microsoft.com/office/drawing/2014/main" id="{EA8E99BB-BA94-42FC-B766-02E18CC37F5F}"/>
              </a:ext>
            </a:extLst>
          </p:cNvPr>
          <p:cNvCxnSpPr>
            <a:cxnSpLocks/>
            <a:stCxn id="24" idx="3"/>
            <a:endCxn id="7" idx="1"/>
          </p:cNvCxnSpPr>
          <p:nvPr/>
        </p:nvCxnSpPr>
        <p:spPr>
          <a:xfrm>
            <a:off x="5498010" y="3269415"/>
            <a:ext cx="1721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6" name="Straight Arrow Connector 65">
            <a:extLst>
              <a:ext uri="{FF2B5EF4-FFF2-40B4-BE49-F238E27FC236}">
                <a16:creationId xmlns="" xmlns:a16="http://schemas.microsoft.com/office/drawing/2014/main" id="{194EDF55-15E2-4E3C-A861-2DC160D1B9A8}"/>
              </a:ext>
            </a:extLst>
          </p:cNvPr>
          <p:cNvCxnSpPr>
            <a:cxnSpLocks/>
            <a:stCxn id="21" idx="3"/>
            <a:endCxn id="12" idx="1"/>
          </p:cNvCxnSpPr>
          <p:nvPr/>
        </p:nvCxnSpPr>
        <p:spPr>
          <a:xfrm>
            <a:off x="5498010" y="2024772"/>
            <a:ext cx="39754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9" name="Straight Arrow Connector 68">
            <a:extLst>
              <a:ext uri="{FF2B5EF4-FFF2-40B4-BE49-F238E27FC236}">
                <a16:creationId xmlns="" xmlns:a16="http://schemas.microsoft.com/office/drawing/2014/main" id="{8F401A6C-2F62-4EE3-A569-A3C0D01BCEAA}"/>
              </a:ext>
            </a:extLst>
          </p:cNvPr>
          <p:cNvCxnSpPr>
            <a:cxnSpLocks/>
            <a:stCxn id="24" idx="3"/>
          </p:cNvCxnSpPr>
          <p:nvPr/>
        </p:nvCxnSpPr>
        <p:spPr>
          <a:xfrm flipV="1">
            <a:off x="5498010" y="2029114"/>
            <a:ext cx="1715591" cy="1240301"/>
          </a:xfrm>
          <a:prstGeom prst="bentConnector3">
            <a:avLst>
              <a:gd name="adj1" fmla="val 66977"/>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76" name="Straight Arrow Connector 68">
            <a:extLst>
              <a:ext uri="{FF2B5EF4-FFF2-40B4-BE49-F238E27FC236}">
                <a16:creationId xmlns="" xmlns:a16="http://schemas.microsoft.com/office/drawing/2014/main" id="{DA29CCDF-1239-4AF0-B67D-751DD6112D49}"/>
              </a:ext>
            </a:extLst>
          </p:cNvPr>
          <p:cNvCxnSpPr>
            <a:cxnSpLocks/>
            <a:stCxn id="30" idx="1"/>
            <a:endCxn id="7" idx="2"/>
          </p:cNvCxnSpPr>
          <p:nvPr/>
        </p:nvCxnSpPr>
        <p:spPr>
          <a:xfrm rot="10800000">
            <a:off x="7467100" y="3526666"/>
            <a:ext cx="731449" cy="1187487"/>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68">
            <a:extLst>
              <a:ext uri="{FF2B5EF4-FFF2-40B4-BE49-F238E27FC236}">
                <a16:creationId xmlns="" xmlns:a16="http://schemas.microsoft.com/office/drawing/2014/main" id="{6F7D74E4-B804-4E44-AF6B-C0200FFBE703}"/>
              </a:ext>
            </a:extLst>
          </p:cNvPr>
          <p:cNvCxnSpPr>
            <a:cxnSpLocks/>
            <a:stCxn id="7" idx="3"/>
            <a:endCxn id="36" idx="0"/>
          </p:cNvCxnSpPr>
          <p:nvPr/>
        </p:nvCxnSpPr>
        <p:spPr>
          <a:xfrm flipV="1">
            <a:off x="7714639" y="2885366"/>
            <a:ext cx="1276388" cy="384049"/>
          </a:xfrm>
          <a:prstGeom prst="bentConnector4">
            <a:avLst>
              <a:gd name="adj1" fmla="val 15374"/>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68">
            <a:extLst>
              <a:ext uri="{FF2B5EF4-FFF2-40B4-BE49-F238E27FC236}">
                <a16:creationId xmlns="" xmlns:a16="http://schemas.microsoft.com/office/drawing/2014/main" id="{C299BE89-20FD-4E85-A524-598F781BE6F1}"/>
              </a:ext>
            </a:extLst>
          </p:cNvPr>
          <p:cNvCxnSpPr>
            <a:cxnSpLocks/>
            <a:stCxn id="7" idx="3"/>
            <a:endCxn id="39" idx="0"/>
          </p:cNvCxnSpPr>
          <p:nvPr/>
        </p:nvCxnSpPr>
        <p:spPr>
          <a:xfrm flipV="1">
            <a:off x="7714639" y="2885366"/>
            <a:ext cx="2983232" cy="384049"/>
          </a:xfrm>
          <a:prstGeom prst="bentConnector4">
            <a:avLst>
              <a:gd name="adj1" fmla="val 6645"/>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2" name="Shape 100">
            <a:extLst>
              <a:ext uri="{FF2B5EF4-FFF2-40B4-BE49-F238E27FC236}">
                <a16:creationId xmlns="" xmlns:a16="http://schemas.microsoft.com/office/drawing/2014/main" id="{EFE051A2-45E9-4A84-97C0-E5D3C2AFF4A5}"/>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rPr>
              <a:t>Cluster operations</a:t>
            </a:r>
            <a:endParaRPr lang="en"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5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a:extLst>
              <a:ext uri="{FF2B5EF4-FFF2-40B4-BE49-F238E27FC236}">
                <a16:creationId xmlns="" xmlns:a16="http://schemas.microsoft.com/office/drawing/2014/main" id="{B213FF35-B88B-432F-A063-B30FF47A8A2D}"/>
              </a:ext>
            </a:extLst>
          </p:cNvPr>
          <p:cNvSpPr txBox="1">
            <a:spLocks/>
          </p:cNvSpPr>
          <p:nvPr/>
        </p:nvSpPr>
        <p:spPr>
          <a:xfrm>
            <a:off x="386443" y="1600200"/>
            <a:ext cx="4301016" cy="3471679"/>
          </a:xfrm>
          <a:prstGeom prst="rect">
            <a:avLst/>
          </a:prstGeom>
        </p:spPr>
        <p:txBody>
          <a:bodyPr vert="horz" lIns="182880" tIns="146304" rIns="182880" bIns="146304" rtlCol="0">
            <a:noAutofit/>
          </a:bodyPr>
          <a:lstStyle>
            <a:lvl1pPr marL="0" indent="0" algn="l" defTabSz="457200" rtl="0" eaLnBrk="1" latinLnBrk="0" hangingPunct="1">
              <a:spcBef>
                <a:spcPct val="20000"/>
              </a:spcBef>
              <a:buFontTx/>
              <a:buNone/>
              <a:defRPr sz="2800" b="0" i="0" kern="1200" spc="300">
                <a:solidFill>
                  <a:schemeClr val="bg1"/>
                </a:solidFill>
                <a:latin typeface="Amazon Ember Light" charset="0"/>
                <a:ea typeface="Amazon Ember Light" charset="0"/>
                <a:cs typeface="Amazon Ember Light"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a:t>
            </a:r>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Gupta</a:t>
            </a: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t>
            </a:r>
            <a:r>
              <a:rPr lang="en-US" sz="1800" spc="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arungupta</a:t>
            </a:r>
            <a:endPar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Principal Open Source </a:t>
            </a:r>
            <a:b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Technologist at AWS</a:t>
            </a:r>
          </a:p>
          <a:p>
            <a:pPr defTabSz="609585">
              <a:spcBef>
                <a:spcPts val="3200"/>
              </a:spcBef>
            </a:pPr>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Geek</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Docker Captain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Java Champion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Devoxx4Kids</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Minecraft Modder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Author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Lifelong Learner</a:t>
            </a:r>
            <a:endParaRPr lang="en-US" sz="14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Content Placeholder 5">
            <a:extLst>
              <a:ext uri="{FF2B5EF4-FFF2-40B4-BE49-F238E27FC236}">
                <a16:creationId xmlns="" xmlns:a16="http://schemas.microsoft.com/office/drawing/2014/main" id="{132EB448-CF82-4D3E-94B2-8E3926F45D06}"/>
              </a:ext>
            </a:extLst>
          </p:cNvPr>
          <p:cNvSpPr txBox="1">
            <a:spLocks/>
          </p:cNvSpPr>
          <p:nvPr/>
        </p:nvSpPr>
        <p:spPr>
          <a:xfrm>
            <a:off x="5226617" y="1600200"/>
            <a:ext cx="4518089" cy="3551384"/>
          </a:xfrm>
          <a:prstGeom prst="rect">
            <a:avLst/>
          </a:prstGeom>
        </p:spPr>
        <p:txBody>
          <a:bodyPr lIns="182880" tIns="146304" rIns="182880" bIns="146304"/>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Raffaele Di Fazio</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@x0rg</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Software Engineer at </a:t>
            </a:r>
            <a:r>
              <a:rPr lang="en-US" sz="18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Zalando</a:t>
            </a:r>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a:r>
            <a:b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endPar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spcBef>
                <a:spcPts val="3200"/>
              </a:spcBef>
            </a:pPr>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Orchestration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Gopher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Wine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p:txBody>
      </p:sp>
      <p:cxnSp>
        <p:nvCxnSpPr>
          <p:cNvPr id="18" name="Straight Connector 17">
            <a:extLst>
              <a:ext uri="{FF2B5EF4-FFF2-40B4-BE49-F238E27FC236}">
                <a16:creationId xmlns="" xmlns:a16="http://schemas.microsoft.com/office/drawing/2014/main" id="{99371E2C-423A-41DB-8A52-99D70ADAE511}"/>
              </a:ext>
            </a:extLst>
          </p:cNvPr>
          <p:cNvCxnSpPr>
            <a:cxnSpLocks/>
          </p:cNvCxnSpPr>
          <p:nvPr/>
        </p:nvCxnSpPr>
        <p:spPr>
          <a:xfrm>
            <a:off x="342898"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 xmlns:a16="http://schemas.microsoft.com/office/drawing/2014/main" id="{37C52C28-1D22-4AAA-B1E3-4A0006983CC3}"/>
              </a:ext>
            </a:extLst>
          </p:cNvPr>
          <p:cNvCxnSpPr>
            <a:cxnSpLocks/>
          </p:cNvCxnSpPr>
          <p:nvPr/>
        </p:nvCxnSpPr>
        <p:spPr>
          <a:xfrm>
            <a:off x="5284673"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 xmlns:a16="http://schemas.microsoft.com/office/drawing/2014/main" id="{ED6C0553-C0B8-46F4-940A-FBA5E6E5A045}"/>
              </a:ext>
            </a:extLst>
          </p:cNvPr>
          <p:cNvSpPr>
            <a:spLocks noGrp="1"/>
          </p:cNvSpPr>
          <p:nvPr>
            <p:ph type="title"/>
          </p:nvPr>
        </p:nvSpPr>
        <p:spPr>
          <a:xfrm>
            <a:off x="342900" y="368074"/>
            <a:ext cx="11506200" cy="960263"/>
          </a:xfrm>
        </p:spPr>
        <p:txBody>
          <a:bodyPr/>
          <a:lstStyle/>
          <a:p>
            <a:r>
              <a:rPr lang="en-US" dirty="0"/>
              <a:t>Who are we?</a:t>
            </a:r>
          </a:p>
        </p:txBody>
      </p:sp>
    </p:spTree>
    <p:extLst>
      <p:ext uri="{BB962C8B-B14F-4D97-AF65-F5344CB8AC3E}">
        <p14:creationId xmlns:p14="http://schemas.microsoft.com/office/powerpoint/2010/main" val="14697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AWS Identity and Access </a:t>
            </a:r>
            <a:br>
              <a:rPr lang="en-US"/>
            </a:br>
            <a:r>
              <a:rPr lang="en-US"/>
              <a:t>Management (IAM)</a:t>
            </a:r>
            <a:endParaRPr lang="en-US" dirty="0"/>
          </a:p>
        </p:txBody>
      </p:sp>
      <p:sp>
        <p:nvSpPr>
          <p:cNvPr id="4" name="Text Placeholder 3">
            <a:extLst>
              <a:ext uri="{FF2B5EF4-FFF2-40B4-BE49-F238E27FC236}">
                <a16:creationId xmlns="" xmlns:a16="http://schemas.microsoft.com/office/drawing/2014/main" id="{7D1726D9-A90F-4281-B3DC-EC2FA7E8AFD5}"/>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4734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smtClean="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18134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Identity and Access Management</a:t>
            </a:r>
            <a:endParaRPr lang="en-US" dirty="0"/>
          </a:p>
        </p:txBody>
      </p:sp>
      <p:sp>
        <p:nvSpPr>
          <p:cNvPr id="3" name="Text Placeholder 2">
            <a:extLst>
              <a:ext uri="{FF2B5EF4-FFF2-40B4-BE49-F238E27FC236}">
                <a16:creationId xmlns="" xmlns:a16="http://schemas.microsoft.com/office/drawing/2014/main" id="{527BCFC1-10F5-406E-8CA5-AAE56DDE0833}"/>
              </a:ext>
            </a:extLst>
          </p:cNvPr>
          <p:cNvSpPr>
            <a:spLocks noGrp="1"/>
          </p:cNvSpPr>
          <p:nvPr>
            <p:ph type="body" sz="quarter" idx="10"/>
          </p:nvPr>
        </p:nvSpPr>
        <p:spPr/>
        <p:txBody>
          <a:bodyPr/>
          <a:lstStyle/>
          <a:p>
            <a:r>
              <a:rPr lang="en-US" dirty="0"/>
              <a:t>(IAM)</a:t>
            </a:r>
          </a:p>
        </p:txBody>
      </p:sp>
      <p:pic>
        <p:nvPicPr>
          <p:cNvPr id="5" name="Picture 4"/>
          <p:cNvPicPr>
            <a:picLocks noChangeAspect="1"/>
          </p:cNvPicPr>
          <p:nvPr/>
        </p:nvPicPr>
        <p:blipFill>
          <a:blip r:embed="rId3"/>
          <a:stretch>
            <a:fillRect/>
          </a:stretch>
        </p:blipFill>
        <p:spPr>
          <a:xfrm>
            <a:off x="7405487" y="3010910"/>
            <a:ext cx="3813964" cy="148078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747926" y="3010910"/>
            <a:ext cx="3506529" cy="1938427"/>
          </a:xfrm>
          <a:prstGeom prst="rect">
            <a:avLst/>
          </a:prstGeom>
          <a:ln>
            <a:solidFill>
              <a:schemeClr val="tx1"/>
            </a:solidFill>
          </a:ln>
        </p:spPr>
      </p:pic>
      <p:sp>
        <p:nvSpPr>
          <p:cNvPr id="9" name="Shape 159">
            <a:extLst>
              <a:ext uri="{FF2B5EF4-FFF2-40B4-BE49-F238E27FC236}">
                <a16:creationId xmlns="" xmlns:a16="http://schemas.microsoft.com/office/drawing/2014/main" id="{A7E33B3B-39A8-42CB-A929-E180A5F209A7}"/>
              </a:ext>
            </a:extLst>
          </p:cNvPr>
          <p:cNvSpPr txBox="1">
            <a:spLocks/>
          </p:cNvSpPr>
          <p:nvPr/>
        </p:nvSpPr>
        <p:spPr>
          <a:xfrm>
            <a:off x="583693" y="204756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IAM enables secure access to AWS services and resources</a:t>
            </a:r>
          </a:p>
        </p:txBody>
      </p:sp>
      <p:cxnSp>
        <p:nvCxnSpPr>
          <p:cNvPr id="10" name="Straight Connector 9">
            <a:extLst>
              <a:ext uri="{FF2B5EF4-FFF2-40B4-BE49-F238E27FC236}">
                <a16:creationId xmlns="" xmlns:a16="http://schemas.microsoft.com/office/drawing/2014/main" id="{67FB1197-F20C-454A-A7BA-CD118211D8B6}"/>
              </a:ext>
            </a:extLst>
          </p:cNvPr>
          <p:cNvCxnSpPr>
            <a:cxnSpLocks/>
          </p:cNvCxnSpPr>
          <p:nvPr/>
        </p:nvCxnSpPr>
        <p:spPr>
          <a:xfrm>
            <a:off x="583693" y="2597696"/>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3C7AE1C9-4594-4AFB-B541-D997F971AFC8}"/>
              </a:ext>
            </a:extLst>
          </p:cNvPr>
          <p:cNvCxnSpPr>
            <a:cxnSpLocks/>
          </p:cNvCxnSpPr>
          <p:nvPr/>
        </p:nvCxnSpPr>
        <p:spPr>
          <a:xfrm>
            <a:off x="583693" y="5362550"/>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Shape 159">
            <a:extLst>
              <a:ext uri="{FF2B5EF4-FFF2-40B4-BE49-F238E27FC236}">
                <a16:creationId xmlns="" xmlns:a16="http://schemas.microsoft.com/office/drawing/2014/main" id="{B1D71E04-88C2-463E-B127-034AE4954883}"/>
              </a:ext>
            </a:extLst>
          </p:cNvPr>
          <p:cNvSpPr txBox="1">
            <a:spLocks/>
          </p:cNvSpPr>
          <p:nvPr/>
        </p:nvSpPr>
        <p:spPr>
          <a:xfrm>
            <a:off x="583693" y="5508577"/>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Granular controls for </a:t>
            </a:r>
            <a:r>
              <a:rPr lang="en-US" sz="20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Kubectl</a:t>
            </a: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and Pods</a:t>
            </a:r>
          </a:p>
        </p:txBody>
      </p:sp>
      <p:sp>
        <p:nvSpPr>
          <p:cNvPr id="13" name="Shape 159">
            <a:extLst>
              <a:ext uri="{FF2B5EF4-FFF2-40B4-BE49-F238E27FC236}">
                <a16:creationId xmlns="" xmlns:a16="http://schemas.microsoft.com/office/drawing/2014/main" id="{7EED3605-80AC-4F71-894F-E85794EAE117}"/>
              </a:ext>
            </a:extLst>
          </p:cNvPr>
          <p:cNvSpPr txBox="1">
            <a:spLocks/>
          </p:cNvSpPr>
          <p:nvPr/>
        </p:nvSpPr>
        <p:spPr>
          <a:xfrm>
            <a:off x="583693" y="3687643"/>
            <a:ext cx="3182140" cy="738664"/>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Two IAM roles created for K8s cluster</a:t>
            </a:r>
          </a:p>
        </p:txBody>
      </p:sp>
    </p:spTree>
    <p:extLst>
      <p:ext uri="{BB962C8B-B14F-4D97-AF65-F5344CB8AC3E}">
        <p14:creationId xmlns:p14="http://schemas.microsoft.com/office/powerpoint/2010/main" val="11670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 xmlns:a16="http://schemas.microsoft.com/office/drawing/2014/main" id="{91D7D896-36B5-4091-8258-7A19CD2524BA}"/>
              </a:ext>
            </a:extLst>
          </p:cNvPr>
          <p:cNvSpPr txBox="1"/>
          <p:nvPr/>
        </p:nvSpPr>
        <p:spPr>
          <a:xfrm>
            <a:off x="2202815" y="4547035"/>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action allowed/denied</a:t>
            </a:r>
          </a:p>
        </p:txBody>
      </p:sp>
      <p:sp>
        <p:nvSpPr>
          <p:cNvPr id="2" name="Title 1"/>
          <p:cNvSpPr>
            <a:spLocks noGrp="1"/>
          </p:cNvSpPr>
          <p:nvPr>
            <p:ph type="title"/>
          </p:nvPr>
        </p:nvSpPr>
        <p:spPr/>
        <p:txBody>
          <a:bodyPr/>
          <a:lstStyle/>
          <a:p>
            <a:r>
              <a:rPr lang="en-US"/>
              <a:t>IAM role for Kubectl</a:t>
            </a:r>
            <a:endParaRPr lang="en-US" dirty="0"/>
          </a:p>
        </p:txBody>
      </p:sp>
      <p:grpSp>
        <p:nvGrpSpPr>
          <p:cNvPr id="48" name="Group 47">
            <a:extLst>
              <a:ext uri="{FF2B5EF4-FFF2-40B4-BE49-F238E27FC236}">
                <a16:creationId xmlns="" xmlns:a16="http://schemas.microsoft.com/office/drawing/2014/main" id="{73CC57DD-8B33-4666-8E92-4FC0CF0146C9}"/>
              </a:ext>
            </a:extLst>
          </p:cNvPr>
          <p:cNvGrpSpPr/>
          <p:nvPr/>
        </p:nvGrpSpPr>
        <p:grpSpPr>
          <a:xfrm>
            <a:off x="5380482" y="3198759"/>
            <a:ext cx="1431039" cy="1383883"/>
            <a:chOff x="3485826" y="819150"/>
            <a:chExt cx="2172348" cy="2100763"/>
          </a:xfrm>
        </p:grpSpPr>
        <p:sp>
          <p:nvSpPr>
            <p:cNvPr id="49" name="Freeform 6">
              <a:extLst>
                <a:ext uri="{FF2B5EF4-FFF2-40B4-BE49-F238E27FC236}">
                  <a16:creationId xmlns=""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sp>
          <p:nvSpPr>
            <p:cNvPr id="50" name="Freeform 7">
              <a:extLst>
                <a:ext uri="{FF2B5EF4-FFF2-40B4-BE49-F238E27FC236}">
                  <a16:creationId xmlns=""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grpSp>
      <p:sp>
        <p:nvSpPr>
          <p:cNvPr id="51" name="TextBox 50"/>
          <p:cNvSpPr txBox="1"/>
          <p:nvPr/>
        </p:nvSpPr>
        <p:spPr>
          <a:xfrm>
            <a:off x="4145302" y="5946551"/>
            <a:ext cx="3901397"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Authorizes AWS Identity with RBAC</a:t>
            </a:r>
          </a:p>
        </p:txBody>
      </p:sp>
      <p:sp>
        <p:nvSpPr>
          <p:cNvPr id="53" name="TextBox 52">
            <a:extLst>
              <a:ext uri="{FF2B5EF4-FFF2-40B4-BE49-F238E27FC236}">
                <a16:creationId xmlns="" xmlns:a16="http://schemas.microsoft.com/office/drawing/2014/main" id="{91D7D896-36B5-4091-8258-7A19CD2524BA}"/>
              </a:ext>
            </a:extLst>
          </p:cNvPr>
          <p:cNvSpPr txBox="1"/>
          <p:nvPr/>
        </p:nvSpPr>
        <p:spPr>
          <a:xfrm>
            <a:off x="5571922" y="4547035"/>
            <a:ext cx="1048157"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API</a:t>
            </a:r>
          </a:p>
        </p:txBody>
      </p:sp>
      <p:sp>
        <p:nvSpPr>
          <p:cNvPr id="54" name="TextBox 53">
            <a:extLst>
              <a:ext uri="{FF2B5EF4-FFF2-40B4-BE49-F238E27FC236}">
                <a16:creationId xmlns="" xmlns:a16="http://schemas.microsoft.com/office/drawing/2014/main" id="{91D7D896-36B5-4091-8258-7A19CD2524BA}"/>
              </a:ext>
            </a:extLst>
          </p:cNvPr>
          <p:cNvSpPr txBox="1"/>
          <p:nvPr/>
        </p:nvSpPr>
        <p:spPr>
          <a:xfrm>
            <a:off x="2387191" y="2921607"/>
            <a:ext cx="2638099" cy="395045"/>
          </a:xfrm>
          <a:prstGeom prst="rect">
            <a:avLst/>
          </a:prstGeom>
          <a:noFill/>
        </p:spPr>
        <p:txBody>
          <a:bodyPr wrap="square" bIns="121920"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Passes AWS Identity</a:t>
            </a:r>
          </a:p>
        </p:txBody>
      </p:sp>
      <p:sp>
        <p:nvSpPr>
          <p:cNvPr id="55" name="TextBox 54">
            <a:extLst>
              <a:ext uri="{FF2B5EF4-FFF2-40B4-BE49-F238E27FC236}">
                <a16:creationId xmlns="" xmlns:a16="http://schemas.microsoft.com/office/drawing/2014/main" id="{91D7D896-36B5-4091-8258-7A19CD2524BA}"/>
              </a:ext>
            </a:extLst>
          </p:cNvPr>
          <p:cNvSpPr txBox="1"/>
          <p:nvPr/>
        </p:nvSpPr>
        <p:spPr>
          <a:xfrm>
            <a:off x="7150905" y="3533112"/>
            <a:ext cx="2707808"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Verifies AWS Identity</a:t>
            </a:r>
          </a:p>
        </p:txBody>
      </p:sp>
      <p:grpSp>
        <p:nvGrpSpPr>
          <p:cNvPr id="67" name="Group 66"/>
          <p:cNvGrpSpPr/>
          <p:nvPr/>
        </p:nvGrpSpPr>
        <p:grpSpPr>
          <a:xfrm>
            <a:off x="10198100" y="3111421"/>
            <a:ext cx="1537072" cy="1830659"/>
            <a:chOff x="7550401" y="1938842"/>
            <a:chExt cx="1152804" cy="1372994"/>
          </a:xfrm>
        </p:grpSpPr>
        <p:pic>
          <p:nvPicPr>
            <p:cNvPr id="46" name="Picture 45">
              <a:extLst>
                <a:ext uri="{FF2B5EF4-FFF2-40B4-BE49-F238E27FC236}">
                  <a16:creationId xmlns="" xmlns:a16="http://schemas.microsoft.com/office/drawing/2014/main"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101" y="1938842"/>
              <a:ext cx="547405" cy="1037193"/>
            </a:xfrm>
            <a:prstGeom prst="rect">
              <a:avLst/>
            </a:prstGeom>
          </p:spPr>
        </p:pic>
        <p:sp>
          <p:nvSpPr>
            <p:cNvPr id="58" name="TextBox 57">
              <a:extLst>
                <a:ext uri="{FF2B5EF4-FFF2-40B4-BE49-F238E27FC236}">
                  <a16:creationId xmlns="" xmlns:a16="http://schemas.microsoft.com/office/drawing/2014/main" id="{91D7D896-36B5-4091-8258-7A19CD2524BA}"/>
                </a:ext>
              </a:extLst>
            </p:cNvPr>
            <p:cNvSpPr txBox="1"/>
            <p:nvPr/>
          </p:nvSpPr>
          <p:spPr>
            <a:xfrm>
              <a:off x="7550401" y="3015552"/>
              <a:ext cx="1152804" cy="296284"/>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AWS </a:t>
              </a:r>
              <a:r>
                <a:rPr lang="en-US" sz="1400" dirty="0" err="1">
                  <a:gradFill>
                    <a:gsLst>
                      <a:gs pos="67021">
                        <a:schemeClr val="tx1"/>
                      </a:gs>
                      <a:gs pos="51000">
                        <a:schemeClr val="tx1"/>
                      </a:gs>
                    </a:gsLst>
                    <a:lin ang="5400000" scaled="1"/>
                  </a:gradFill>
                  <a:latin typeface="Arial" panose="020B0604020202020204" pitchFamily="34" charset="0"/>
                  <a:cs typeface="Arial" panose="020B0604020202020204" pitchFamily="34" charset="0"/>
                </a:rPr>
                <a:t>Auth</a:t>
              </a:r>
              <a:endPar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endParaRPr>
            </a:p>
          </p:txBody>
        </p:sp>
      </p:grpSp>
      <p:cxnSp>
        <p:nvCxnSpPr>
          <p:cNvPr id="59" name="Straight Arrow Connector 58">
            <a:extLst>
              <a:ext uri="{FF2B5EF4-FFF2-40B4-BE49-F238E27FC236}">
                <a16:creationId xmlns="" xmlns:a16="http://schemas.microsoft.com/office/drawing/2014/main" id="{1A3DDFA0-5F92-4234-9696-1B1EC26DA278}"/>
              </a:ext>
            </a:extLst>
          </p:cNvPr>
          <p:cNvCxnSpPr>
            <a:cxnSpLocks/>
          </p:cNvCxnSpPr>
          <p:nvPr/>
        </p:nvCxnSpPr>
        <p:spPr>
          <a:xfrm>
            <a:off x="6583675" y="5086219"/>
            <a:ext cx="0" cy="72915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 xmlns:a16="http://schemas.microsoft.com/office/drawing/2014/main" id="{1A3DDFA0-5F92-4234-9696-1B1EC26DA278}"/>
              </a:ext>
            </a:extLst>
          </p:cNvPr>
          <p:cNvCxnSpPr>
            <a:cxnSpLocks/>
          </p:cNvCxnSpPr>
          <p:nvPr/>
        </p:nvCxnSpPr>
        <p:spPr>
          <a:xfrm flipV="1">
            <a:off x="5608325" y="5085034"/>
            <a:ext cx="0" cy="73152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3468248"/>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62" name="Rounded Rectangle 61"/>
          <p:cNvSpPr/>
          <p:nvPr/>
        </p:nvSpPr>
        <p:spPr>
          <a:xfrm>
            <a:off x="8321931" y="393783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63" name="Rounded Rectangle 62"/>
          <p:cNvSpPr/>
          <p:nvPr/>
        </p:nvSpPr>
        <p:spPr>
          <a:xfrm>
            <a:off x="5913120" y="5269585"/>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64" name="Rounded Rectangle 63"/>
          <p:cNvSpPr/>
          <p:nvPr/>
        </p:nvSpPr>
        <p:spPr>
          <a:xfrm>
            <a:off x="3523360" y="404007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grpSp>
        <p:nvGrpSpPr>
          <p:cNvPr id="66" name="Group 65"/>
          <p:cNvGrpSpPr/>
          <p:nvPr/>
        </p:nvGrpSpPr>
        <p:grpSpPr>
          <a:xfrm>
            <a:off x="465667" y="3321158"/>
            <a:ext cx="1566333" cy="1620921"/>
            <a:chOff x="712790" y="2165002"/>
            <a:chExt cx="1174750" cy="1215691"/>
          </a:xfrm>
        </p:grpSpPr>
        <p:sp>
          <p:nvSpPr>
            <p:cNvPr id="33" name="TextBox 32">
              <a:extLst>
                <a:ext uri="{FF2B5EF4-FFF2-40B4-BE49-F238E27FC236}">
                  <a16:creationId xmlns="" xmlns:a16="http://schemas.microsoft.com/office/drawing/2014/main" id="{91D7D896-36B5-4091-8258-7A19CD2524BA}"/>
                </a:ext>
              </a:extLst>
            </p:cNvPr>
            <p:cNvSpPr txBox="1"/>
            <p:nvPr/>
          </p:nvSpPr>
          <p:spPr>
            <a:xfrm>
              <a:off x="712790" y="3084409"/>
              <a:ext cx="1174750" cy="296284"/>
            </a:xfrm>
            <a:prstGeom prst="rect">
              <a:avLst/>
            </a:prstGeom>
            <a:noFill/>
          </p:spPr>
          <p:txBody>
            <a:bodyPr wrap="square" tIns="121920" rtlCol="0">
              <a:spAutoFit/>
            </a:bodyPr>
            <a:lstStyle/>
            <a:p>
              <a:pPr algn="ctr" defTabSz="914377"/>
              <a:r>
                <a:rPr lang="en-US" sz="1400" dirty="0" err="1">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sp>
        <p:nvSpPr>
          <p:cNvPr id="29" name="Shape 159">
            <a:extLst>
              <a:ext uri="{FF2B5EF4-FFF2-40B4-BE49-F238E27FC236}">
                <a16:creationId xmlns="" xmlns:a16="http://schemas.microsoft.com/office/drawing/2014/main" id="{A284F12A-391F-42B0-9187-BC2683516B21}"/>
              </a:ext>
            </a:extLst>
          </p:cNvPr>
          <p:cNvSpPr txBox="1">
            <a:spLocks/>
          </p:cNvSpPr>
          <p:nvPr/>
        </p:nvSpPr>
        <p:spPr>
          <a:xfrm>
            <a:off x="463296" y="1946257"/>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github.com/</a:t>
            </a:r>
            <a:r>
              <a:rPr lang="en-US" sz="2000" spc="67" dirty="0" err="1">
                <a:gradFill>
                  <a:gsLst>
                    <a:gs pos="81915">
                      <a:schemeClr val="tx1"/>
                    </a:gs>
                    <a:gs pos="70787">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/authenticator</a:t>
            </a:r>
          </a:p>
        </p:txBody>
      </p:sp>
      <p:cxnSp>
        <p:nvCxnSpPr>
          <p:cNvPr id="47" name="Straight Arrow Connector 46">
            <a:extLst>
              <a:ext uri="{FF2B5EF4-FFF2-40B4-BE49-F238E27FC236}">
                <a16:creationId xmlns="" xmlns:a16="http://schemas.microsoft.com/office/drawing/2014/main" id="{1A3DDFA0-5F92-4234-9696-1B1EC26DA278}"/>
              </a:ext>
            </a:extLst>
          </p:cNvPr>
          <p:cNvCxnSpPr>
            <a:cxnSpLocks/>
          </p:cNvCxnSpPr>
          <p:nvPr/>
        </p:nvCxnSpPr>
        <p:spPr>
          <a:xfrm flipH="1" flipV="1">
            <a:off x="7041769"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 xmlns:a16="http://schemas.microsoft.com/office/drawing/2014/main" id="{1A3DDFA0-5F92-4234-9696-1B1EC26DA278}"/>
              </a:ext>
            </a:extLst>
          </p:cNvPr>
          <p:cNvCxnSpPr>
            <a:cxnSpLocks/>
          </p:cNvCxnSpPr>
          <p:nvPr/>
        </p:nvCxnSpPr>
        <p:spPr>
          <a:xfrm>
            <a:off x="7041769" y="3350423"/>
            <a:ext cx="2926080" cy="643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 xmlns:a16="http://schemas.microsoft.com/office/drawing/2014/main" id="{1A3DDFA0-5F92-4234-9696-1B1EC26DA278}"/>
              </a:ext>
            </a:extLst>
          </p:cNvPr>
          <p:cNvCxnSpPr>
            <a:cxnSpLocks/>
          </p:cNvCxnSpPr>
          <p:nvPr/>
        </p:nvCxnSpPr>
        <p:spPr>
          <a:xfrm flipH="1" flipV="1">
            <a:off x="2243200"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 xmlns:a16="http://schemas.microsoft.com/office/drawing/2014/main" id="{1A3DDFA0-5F92-4234-9696-1B1EC26DA278}"/>
              </a:ext>
            </a:extLst>
          </p:cNvPr>
          <p:cNvCxnSpPr>
            <a:cxnSpLocks/>
          </p:cNvCxnSpPr>
          <p:nvPr/>
        </p:nvCxnSpPr>
        <p:spPr>
          <a:xfrm flipV="1">
            <a:off x="2243200" y="3352727"/>
            <a:ext cx="2926080" cy="4128"/>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8045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F7CCCC56-38C5-4451-9CA9-CB35CFEA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2886548"/>
            <a:ext cx="2286541" cy="2371232"/>
          </a:xfrm>
          <a:prstGeom prst="rect">
            <a:avLst/>
          </a:prstGeom>
        </p:spPr>
      </p:pic>
      <p:pic>
        <p:nvPicPr>
          <p:cNvPr id="19" name="Picture 18">
            <a:extLst>
              <a:ext uri="{FF2B5EF4-FFF2-40B4-BE49-F238E27FC236}">
                <a16:creationId xmlns="" xmlns:a16="http://schemas.microsoft.com/office/drawing/2014/main" id="{D808C498-30C9-4465-9E3B-3D326FF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2886548"/>
            <a:ext cx="2286541" cy="2371232"/>
          </a:xfrm>
          <a:prstGeom prst="rect">
            <a:avLst/>
          </a:prstGeom>
        </p:spPr>
      </p:pic>
      <p:grpSp>
        <p:nvGrpSpPr>
          <p:cNvPr id="8" name="Group 7">
            <a:extLst>
              <a:ext uri="{FF2B5EF4-FFF2-40B4-BE49-F238E27FC236}">
                <a16:creationId xmlns="" xmlns:a16="http://schemas.microsoft.com/office/drawing/2014/main" id="{0BB2DB58-678B-46F5-AB54-69621D635062}"/>
              </a:ext>
            </a:extLst>
          </p:cNvPr>
          <p:cNvGrpSpPr/>
          <p:nvPr/>
        </p:nvGrpSpPr>
        <p:grpSpPr>
          <a:xfrm>
            <a:off x="2302362" y="3625118"/>
            <a:ext cx="3915557" cy="1268319"/>
            <a:chOff x="1726771" y="2993155"/>
            <a:chExt cx="2936668" cy="951239"/>
          </a:xfrm>
        </p:grpSpPr>
        <p:grpSp>
          <p:nvGrpSpPr>
            <p:cNvPr id="37" name="Group 36">
              <a:extLst>
                <a:ext uri="{FF2B5EF4-FFF2-40B4-BE49-F238E27FC236}">
                  <a16:creationId xmlns="" xmlns:a16="http://schemas.microsoft.com/office/drawing/2014/main" id="{04CD2F82-461B-40F1-BE83-E06A0D41F650}"/>
                </a:ext>
              </a:extLst>
            </p:cNvPr>
            <p:cNvGrpSpPr/>
            <p:nvPr/>
          </p:nvGrpSpPr>
          <p:grpSpPr>
            <a:xfrm>
              <a:off x="1726771" y="2993155"/>
              <a:ext cx="742132" cy="438912"/>
              <a:chOff x="1726771" y="2993155"/>
              <a:chExt cx="742132" cy="438912"/>
            </a:xfrm>
          </p:grpSpPr>
          <p:sp>
            <p:nvSpPr>
              <p:cNvPr id="38" name="Rounded Rectangle 10">
                <a:extLst>
                  <a:ext uri="{FF2B5EF4-FFF2-40B4-BE49-F238E27FC236}">
                    <a16:creationId xmlns="" xmlns:a16="http://schemas.microsoft.com/office/drawing/2014/main" id="{FA4FEC19-D33D-47F1-8635-F072384D0061}"/>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Rounded Rectangle 10">
                <a:extLst>
                  <a:ext uri="{FF2B5EF4-FFF2-40B4-BE49-F238E27FC236}">
                    <a16:creationId xmlns="" xmlns:a16="http://schemas.microsoft.com/office/drawing/2014/main" id="{B603E363-92AF-4F23-A3C7-E5C1443B7CA9}"/>
                  </a:ext>
                </a:extLst>
              </p:cNvPr>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40" name="Group 39">
              <a:extLst>
                <a:ext uri="{FF2B5EF4-FFF2-40B4-BE49-F238E27FC236}">
                  <a16:creationId xmlns="" xmlns:a16="http://schemas.microsoft.com/office/drawing/2014/main" id="{D852B391-05D6-4F7A-AA6C-BFAF738A670D}"/>
                </a:ext>
              </a:extLst>
            </p:cNvPr>
            <p:cNvGrpSpPr/>
            <p:nvPr/>
          </p:nvGrpSpPr>
          <p:grpSpPr>
            <a:xfrm>
              <a:off x="1726771" y="3505482"/>
              <a:ext cx="742132" cy="438912"/>
              <a:chOff x="1726771" y="3505482"/>
              <a:chExt cx="742132" cy="438912"/>
            </a:xfrm>
          </p:grpSpPr>
          <p:sp>
            <p:nvSpPr>
              <p:cNvPr id="41" name="Rounded Rectangle 23">
                <a:extLst>
                  <a:ext uri="{FF2B5EF4-FFF2-40B4-BE49-F238E27FC236}">
                    <a16:creationId xmlns="" xmlns:a16="http://schemas.microsoft.com/office/drawing/2014/main" id="{220D7AC0-1454-493E-A77A-1D8134D881C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2" name="Rounded Rectangle 23">
                <a:extLst>
                  <a:ext uri="{FF2B5EF4-FFF2-40B4-BE49-F238E27FC236}">
                    <a16:creationId xmlns="" xmlns:a16="http://schemas.microsoft.com/office/drawing/2014/main" id="{60CAF432-6409-451B-8E01-212B4CF912E4}"/>
                  </a:ext>
                </a:extLst>
              </p:cNvPr>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43" name="Group 42">
              <a:extLst>
                <a:ext uri="{FF2B5EF4-FFF2-40B4-BE49-F238E27FC236}">
                  <a16:creationId xmlns="" xmlns:a16="http://schemas.microsoft.com/office/drawing/2014/main" id="{3DCCBB61-17E1-4A06-B4F3-82ED29334A2B}"/>
                </a:ext>
              </a:extLst>
            </p:cNvPr>
            <p:cNvGrpSpPr/>
            <p:nvPr/>
          </p:nvGrpSpPr>
          <p:grpSpPr>
            <a:xfrm>
              <a:off x="3921307" y="3505482"/>
              <a:ext cx="742132" cy="438912"/>
              <a:chOff x="3921307" y="3505482"/>
              <a:chExt cx="742132" cy="438912"/>
            </a:xfrm>
          </p:grpSpPr>
          <p:sp>
            <p:nvSpPr>
              <p:cNvPr id="44" name="Rounded Rectangle 29">
                <a:extLst>
                  <a:ext uri="{FF2B5EF4-FFF2-40B4-BE49-F238E27FC236}">
                    <a16:creationId xmlns="" xmlns:a16="http://schemas.microsoft.com/office/drawing/2014/main" id="{5AA6960D-CC5E-48FA-AA44-189A9250417B}"/>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5" name="Rounded Rectangle 29">
                <a:extLst>
                  <a:ext uri="{FF2B5EF4-FFF2-40B4-BE49-F238E27FC236}">
                    <a16:creationId xmlns="" xmlns:a16="http://schemas.microsoft.com/office/drawing/2014/main" id="{AC1FF08E-6F06-4E55-AE07-972C6AEF860D}"/>
                  </a:ext>
                </a:extLst>
              </p:cNvPr>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grpSp>
      <p:sp>
        <p:nvSpPr>
          <p:cNvPr id="2" name="Title 1"/>
          <p:cNvSpPr>
            <a:spLocks noGrp="1"/>
          </p:cNvSpPr>
          <p:nvPr>
            <p:ph type="title"/>
          </p:nvPr>
        </p:nvSpPr>
        <p:spPr/>
        <p:txBody>
          <a:bodyPr/>
          <a:lstStyle/>
          <a:p>
            <a:r>
              <a:rPr lang="en-US"/>
              <a:t>IAM role for Pods</a:t>
            </a:r>
            <a:endParaRPr lang="en-US" dirty="0"/>
          </a:p>
        </p:txBody>
      </p:sp>
      <p:sp>
        <p:nvSpPr>
          <p:cNvPr id="18" name="Rectangle 17">
            <a:extLst>
              <a:ext uri="{FF2B5EF4-FFF2-40B4-BE49-F238E27FC236}">
                <a16:creationId xmlns="" xmlns:a16="http://schemas.microsoft.com/office/drawing/2014/main" id="{23371F94-742D-4DB9-896C-6BF183B8FCB6}"/>
              </a:ext>
            </a:extLst>
          </p:cNvPr>
          <p:cNvSpPr/>
          <p:nvPr/>
        </p:nvSpPr>
        <p:spPr>
          <a:xfrm>
            <a:off x="8168596" y="1991967"/>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cxnSp>
        <p:nvCxnSpPr>
          <p:cNvPr id="32" name="Curved Connector 26">
            <a:extLst>
              <a:ext uri="{FF2B5EF4-FFF2-40B4-BE49-F238E27FC236}">
                <a16:creationId xmlns="" xmlns:a16="http://schemas.microsoft.com/office/drawing/2014/main" id="{A1284F26-B387-4C04-999B-EA704C82D767}"/>
              </a:ext>
            </a:extLst>
          </p:cNvPr>
          <p:cNvCxnSpPr>
            <a:cxnSpLocks/>
            <a:endCxn id="18" idx="1"/>
          </p:cNvCxnSpPr>
          <p:nvPr/>
        </p:nvCxnSpPr>
        <p:spPr>
          <a:xfrm rot="5400000" flipH="1" flipV="1">
            <a:off x="5970634" y="2110257"/>
            <a:ext cx="1950493" cy="2445432"/>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5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 for Pods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3636452"/>
            <a:ext cx="2286541" cy="23712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218" y="3883155"/>
            <a:ext cx="745892" cy="420615"/>
          </a:xfrm>
          <a:prstGeom prst="rect">
            <a:avLst/>
          </a:prstGeom>
        </p:spPr>
      </p:pic>
      <p:sp>
        <p:nvSpPr>
          <p:cNvPr id="16" name="TextBox 15"/>
          <p:cNvSpPr txBox="1"/>
          <p:nvPr/>
        </p:nvSpPr>
        <p:spPr>
          <a:xfrm>
            <a:off x="4654369" y="2879876"/>
            <a:ext cx="1079639" cy="424732"/>
          </a:xfrm>
          <a:prstGeom prst="rect">
            <a:avLst/>
          </a:prstGeom>
          <a:noFill/>
        </p:spPr>
        <p:txBody>
          <a:bodyPr wrap="square" rtlCol="0">
            <a:spAutoFit/>
          </a:bodyPr>
          <a:lstStyle/>
          <a:p>
            <a:pPr algn="ctr" defTabSz="609585">
              <a:lnSpc>
                <a:spcPct val="90000"/>
              </a:lnSpc>
            </a:pPr>
            <a: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Kube2iam</a:t>
            </a:r>
            <a:b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err="1">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DaemonSet</a:t>
            </a:r>
            <a:endPar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7" name="Straight Connector 16"/>
          <p:cNvCxnSpPr>
            <a:cxnSpLocks/>
            <a:stCxn id="16" idx="1"/>
            <a:endCxn id="8" idx="0"/>
          </p:cNvCxnSpPr>
          <p:nvPr/>
        </p:nvCxnSpPr>
        <p:spPr>
          <a:xfrm rot="10800000" flipV="1">
            <a:off x="3731165" y="3092241"/>
            <a:ext cx="923205"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168596" y="2741870"/>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3636452"/>
            <a:ext cx="2286541" cy="237123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6" y="3883155"/>
            <a:ext cx="745892" cy="420615"/>
          </a:xfrm>
          <a:prstGeom prst="rect">
            <a:avLst/>
          </a:prstGeom>
        </p:spPr>
      </p:pic>
      <p:cxnSp>
        <p:nvCxnSpPr>
          <p:cNvPr id="35" name="Curved Connector 34"/>
          <p:cNvCxnSpPr>
            <a:cxnSpLocks/>
            <a:stCxn id="30" idx="0"/>
            <a:endCxn id="29" idx="1"/>
          </p:cNvCxnSpPr>
          <p:nvPr/>
        </p:nvCxnSpPr>
        <p:spPr>
          <a:xfrm rot="5400000" flipH="1" flipV="1">
            <a:off x="5521384" y="4295243"/>
            <a:ext cx="964661" cy="561101"/>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60770" y="4333362"/>
            <a:ext cx="1074333" cy="674031"/>
          </a:xfrm>
          <a:prstGeom prst="rect">
            <a:avLst/>
          </a:prstGeom>
          <a:noFill/>
        </p:spPr>
        <p:txBody>
          <a:bodyPr wrap="none"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Retrieve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temporary</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credentials</a:t>
            </a:r>
          </a:p>
        </p:txBody>
      </p:sp>
      <p:cxnSp>
        <p:nvCxnSpPr>
          <p:cNvPr id="53" name="Straight Connector 52"/>
          <p:cNvCxnSpPr>
            <a:cxnSpLocks/>
            <a:stCxn id="16" idx="3"/>
            <a:endCxn id="29" idx="0"/>
          </p:cNvCxnSpPr>
          <p:nvPr/>
        </p:nvCxnSpPr>
        <p:spPr>
          <a:xfrm>
            <a:off x="5734008" y="3092242"/>
            <a:ext cx="923204"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cxnSpLocks/>
            <a:stCxn id="29" idx="3"/>
            <a:endCxn id="67" idx="0"/>
          </p:cNvCxnSpPr>
          <p:nvPr/>
        </p:nvCxnSpPr>
        <p:spPr>
          <a:xfrm>
            <a:off x="7030158" y="4093462"/>
            <a:ext cx="2466607" cy="753259"/>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7" y="4846721"/>
            <a:ext cx="726375" cy="416992"/>
          </a:xfrm>
          <a:prstGeom prst="rect">
            <a:avLst/>
          </a:prstGeom>
        </p:spPr>
      </p:pic>
      <p:sp>
        <p:nvSpPr>
          <p:cNvPr id="68" name="TextBox 67"/>
          <p:cNvSpPr txBox="1"/>
          <p:nvPr/>
        </p:nvSpPr>
        <p:spPr>
          <a:xfrm>
            <a:off x="9133577" y="5243114"/>
            <a:ext cx="985740" cy="732701"/>
          </a:xfrm>
          <a:prstGeom prst="rect">
            <a:avLst/>
          </a:prstGeom>
          <a:noFill/>
        </p:spPr>
        <p:txBody>
          <a:bodyPr wrap="square" lIns="0" tIns="121920" rIns="0" bIns="0"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Security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Token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7" name="Curved Connector 26"/>
          <p:cNvCxnSpPr>
            <a:cxnSpLocks/>
            <a:stCxn id="29" idx="3"/>
            <a:endCxn id="26" idx="1"/>
          </p:cNvCxnSpPr>
          <p:nvPr/>
        </p:nvCxnSpPr>
        <p:spPr>
          <a:xfrm flipV="1">
            <a:off x="7030158" y="3107630"/>
            <a:ext cx="1138439" cy="985832"/>
          </a:xfrm>
          <a:prstGeom prst="bentConnector3">
            <a:avLst>
              <a:gd name="adj1" fmla="val 47086"/>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543769" y="430004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2" name="Rounded Rectangle 31"/>
          <p:cNvSpPr/>
          <p:nvPr/>
        </p:nvSpPr>
        <p:spPr>
          <a:xfrm>
            <a:off x="7919069" y="390968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33" name="Rounded Rectangle 32"/>
          <p:cNvSpPr/>
          <p:nvPr/>
        </p:nvSpPr>
        <p:spPr>
          <a:xfrm>
            <a:off x="7384879" y="329061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25" name="Shape 159">
            <a:extLst>
              <a:ext uri="{FF2B5EF4-FFF2-40B4-BE49-F238E27FC236}">
                <a16:creationId xmlns="" xmlns:a16="http://schemas.microsoft.com/office/drawing/2014/main" id="{2F7E1ED8-FD68-4698-A046-F15439A750B1}"/>
              </a:ext>
            </a:extLst>
          </p:cNvPr>
          <p:cNvSpPr txBox="1">
            <a:spLocks/>
          </p:cNvSpPr>
          <p:nvPr/>
        </p:nvSpPr>
        <p:spPr>
          <a:xfrm>
            <a:off x="475487" y="1972741"/>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 github.com/</a:t>
            </a:r>
            <a:r>
              <a:rPr lang="en-US" sz="2000" spc="67" dirty="0" err="1">
                <a:gradFill>
                  <a:gsLst>
                    <a:gs pos="84043">
                      <a:schemeClr val="tx1"/>
                    </a:gs>
                    <a:gs pos="70787">
                      <a:schemeClr val="tx1"/>
                    </a:gs>
                  </a:gsLst>
                  <a:lin ang="5400000" scaled="1"/>
                </a:gradFill>
                <a:latin typeface="Arial" panose="020B0604020202020204" pitchFamily="34" charset="0"/>
                <a:cs typeface="Arial" panose="020B0604020202020204" pitchFamily="34" charset="0"/>
              </a:rPr>
              <a:t>jtblin</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p>
        </p:txBody>
      </p:sp>
      <p:grpSp>
        <p:nvGrpSpPr>
          <p:cNvPr id="117" name="Group 116">
            <a:extLst>
              <a:ext uri="{FF2B5EF4-FFF2-40B4-BE49-F238E27FC236}">
                <a16:creationId xmlns="" xmlns:a16="http://schemas.microsoft.com/office/drawing/2014/main" id="{98BBCD54-63FA-4A43-8B3F-FD6543CF794F}"/>
              </a:ext>
            </a:extLst>
          </p:cNvPr>
          <p:cNvGrpSpPr/>
          <p:nvPr/>
        </p:nvGrpSpPr>
        <p:grpSpPr>
          <a:xfrm>
            <a:off x="2302362" y="4375021"/>
            <a:ext cx="989509" cy="585216"/>
            <a:chOff x="1726771" y="2993155"/>
            <a:chExt cx="742132" cy="438912"/>
          </a:xfrm>
        </p:grpSpPr>
        <p:sp>
          <p:nvSpPr>
            <p:cNvPr id="111" name="Rounded Rectangle 10">
              <a:extLst>
                <a:ext uri="{FF2B5EF4-FFF2-40B4-BE49-F238E27FC236}">
                  <a16:creationId xmlns="" xmlns:a16="http://schemas.microsoft.com/office/drawing/2014/main" id="{5BA0755A-ADE6-4B33-9B9B-52D087976897}"/>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11" name="Rounded Rectangle 10"/>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116" name="Group 115">
            <a:extLst>
              <a:ext uri="{FF2B5EF4-FFF2-40B4-BE49-F238E27FC236}">
                <a16:creationId xmlns="" xmlns:a16="http://schemas.microsoft.com/office/drawing/2014/main" id="{877109B5-1AD3-431B-9270-BBC6143BBFC7}"/>
              </a:ext>
            </a:extLst>
          </p:cNvPr>
          <p:cNvGrpSpPr/>
          <p:nvPr/>
        </p:nvGrpSpPr>
        <p:grpSpPr>
          <a:xfrm>
            <a:off x="2302362" y="5058124"/>
            <a:ext cx="989509" cy="585216"/>
            <a:chOff x="1726771" y="3505482"/>
            <a:chExt cx="742132" cy="438912"/>
          </a:xfrm>
        </p:grpSpPr>
        <p:sp>
          <p:nvSpPr>
            <p:cNvPr id="112" name="Rounded Rectangle 23">
              <a:extLst>
                <a:ext uri="{FF2B5EF4-FFF2-40B4-BE49-F238E27FC236}">
                  <a16:creationId xmlns="" xmlns:a16="http://schemas.microsoft.com/office/drawing/2014/main" id="{A1F3AD37-7F78-4D8E-BAF6-A451EC5C378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Rounded Rectangle 23"/>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114" name="Group 113">
            <a:extLst>
              <a:ext uri="{FF2B5EF4-FFF2-40B4-BE49-F238E27FC236}">
                <a16:creationId xmlns="" xmlns:a16="http://schemas.microsoft.com/office/drawing/2014/main" id="{2084D289-E139-45CD-A9E1-63FBEC4C1D14}"/>
              </a:ext>
            </a:extLst>
          </p:cNvPr>
          <p:cNvGrpSpPr/>
          <p:nvPr/>
        </p:nvGrpSpPr>
        <p:grpSpPr>
          <a:xfrm>
            <a:off x="5228410" y="5058124"/>
            <a:ext cx="989509" cy="585216"/>
            <a:chOff x="3921307" y="3505482"/>
            <a:chExt cx="742132" cy="438912"/>
          </a:xfrm>
        </p:grpSpPr>
        <p:sp>
          <p:nvSpPr>
            <p:cNvPr id="113" name="Rounded Rectangle 29">
              <a:extLst>
                <a:ext uri="{FF2B5EF4-FFF2-40B4-BE49-F238E27FC236}">
                  <a16:creationId xmlns="" xmlns:a16="http://schemas.microsoft.com/office/drawing/2014/main" id="{6F7CD9CE-201F-46E3-8547-903507B583D1}"/>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Rounded Rectangle 29"/>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spTree>
    <p:extLst>
      <p:ext uri="{BB962C8B-B14F-4D97-AF65-F5344CB8AC3E}">
        <p14:creationId xmlns:p14="http://schemas.microsoft.com/office/powerpoint/2010/main" val="26379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52" grpId="0"/>
      <p:bldP spid="68" grpId="0"/>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p:txBody>
          <a:bodyPr/>
          <a:lstStyle/>
          <a:p>
            <a:pPr lvl="0"/>
            <a:r>
              <a:rPr lang="en" dirty="0"/>
              <a:t>IAM</a:t>
            </a:r>
            <a:r>
              <a:rPr lang="en-US" dirty="0"/>
              <a:t> role for Pods</a:t>
            </a:r>
            <a:endParaRPr lang="en" dirty="0"/>
          </a:p>
        </p:txBody>
      </p:sp>
      <p:sp>
        <p:nvSpPr>
          <p:cNvPr id="8" name="Text Placeholder 7">
            <a:extLst>
              <a:ext uri="{FF2B5EF4-FFF2-40B4-BE49-F238E27FC236}">
                <a16:creationId xmlns="" xmlns:a16="http://schemas.microsoft.com/office/drawing/2014/main" id="{26179F4B-A4F0-4945-BF25-18F3C43DB90B}"/>
              </a:ext>
            </a:extLst>
          </p:cNvPr>
          <p:cNvSpPr>
            <a:spLocks noGrp="1"/>
          </p:cNvSpPr>
          <p:nvPr>
            <p:ph type="body" sz="quarter" idx="11"/>
          </p:nvPr>
        </p:nvSpPr>
        <p:spPr/>
        <p:txBody>
          <a:bodyPr/>
          <a:lstStyle/>
          <a:p>
            <a:r>
              <a:rPr lang="en" dirty="0"/>
              <a:t>Kube2iam</a:t>
            </a:r>
            <a:endParaRPr lang="en-US" dirty="0"/>
          </a:p>
        </p:txBody>
      </p:sp>
      <p:sp>
        <p:nvSpPr>
          <p:cNvPr id="11" name="Shape 338">
            <a:extLst>
              <a:ext uri="{FF2B5EF4-FFF2-40B4-BE49-F238E27FC236}">
                <a16:creationId xmlns="" xmlns:a16="http://schemas.microsoft.com/office/drawing/2014/main" id="{46A9D9B6-A221-4C8B-AEAC-A5E5D9EFF90B}"/>
              </a:ext>
            </a:extLst>
          </p:cNvPr>
          <p:cNvSpPr txBox="1">
            <a:spLocks noGrp="1"/>
          </p:cNvSpPr>
          <p:nvPr>
            <p:ph sz="quarter" idx="10"/>
          </p:nvPr>
        </p:nvSpPr>
        <p:spPr>
          <a:xfrm>
            <a:off x="429986" y="1977572"/>
            <a:ext cx="11419114" cy="3293169"/>
          </a:xfrm>
          <a:prstGeom prst="rect">
            <a:avLst/>
          </a:prstGeom>
        </p:spPr>
        <p:txBody>
          <a:bodyPr vert="horz" wrap="square" lIns="121900" tIns="121900" rIns="121900" bIns="121900" rtlCol="0" anchor="t" anchorCtr="0">
            <a:spAutoFit/>
          </a:bodyPr>
          <a:lstStyle/>
          <a:p>
            <a:pPr marL="0" indent="0">
              <a:spcBef>
                <a:spcPts val="0"/>
              </a:spcBef>
              <a:buClr>
                <a:schemeClr val="dk1"/>
              </a:buClr>
              <a:buSzPct val="61111"/>
              <a:buNone/>
            </a:pPr>
            <a:r>
              <a:rPr lang="en" sz="2000" b="1"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kind</a:t>
            </a:r>
            <a:r>
              <a:rPr lang="en" sz="2000"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gradFill>
                <a:latin typeface="Lucida Console" panose="020B0609040504020204" pitchFamily="49" charset="0"/>
                <a:ea typeface="Consolas"/>
                <a:cs typeface="Consolas"/>
                <a:sym typeface="Consolas"/>
              </a:rPr>
              <a:t>Deployment</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template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metadata</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annotations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solidFill>
                  <a:schemeClr val="dk1"/>
                </a:solidFill>
                <a:latin typeface="Lucida Console" panose="020B0609040504020204" pitchFamily="49" charset="0"/>
                <a:ea typeface="Consolas"/>
                <a:cs typeface="Consolas"/>
                <a:sym typeface="Consolas"/>
              </a:rPr>
              <a:t>        </a:t>
            </a:r>
            <a:r>
              <a:rPr lang="en" sz="2000" dirty="0">
                <a:gradFill>
                  <a:gsLst>
                    <a:gs pos="2247">
                      <a:schemeClr val="accent2"/>
                    </a:gs>
                    <a:gs pos="33146">
                      <a:schemeClr val="accent2"/>
                    </a:gs>
                  </a:gsLst>
                  <a:lin ang="0" scaled="0"/>
                </a:gradFill>
                <a:latin typeface="Lucida Console" panose="020B0609040504020204" pitchFamily="49" charset="0"/>
                <a:ea typeface="Consolas"/>
                <a:cs typeface="Consolas"/>
                <a:sym typeface="Consolas"/>
              </a:rPr>
              <a:t># annotation for kube2iam</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iam.amazonaws.com/role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"myapp-role"</a:t>
            </a:r>
            <a: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
            </a:r>
            <a:b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containers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name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endParaRPr sz="2000" dirty="0">
              <a:latin typeface="Lucida Console" panose="020B0609040504020204" pitchFamily="49" charset="0"/>
            </a:endParaRPr>
          </a:p>
        </p:txBody>
      </p:sp>
    </p:spTree>
    <p:extLst>
      <p:ext uri="{BB962C8B-B14F-4D97-AF65-F5344CB8AC3E}">
        <p14:creationId xmlns:p14="http://schemas.microsoft.com/office/powerpoint/2010/main" val="35434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roles for Pods</a:t>
            </a:r>
            <a:endParaRPr lang="en-US" dirty="0"/>
          </a:p>
        </p:txBody>
      </p:sp>
      <p:sp>
        <p:nvSpPr>
          <p:cNvPr id="6" name="Shape 159">
            <a:extLst>
              <a:ext uri="{FF2B5EF4-FFF2-40B4-BE49-F238E27FC236}">
                <a16:creationId xmlns="" xmlns:a16="http://schemas.microsoft.com/office/drawing/2014/main" id="{BEA86C41-F8FF-45B3-ABA8-6C9A57E882E4}"/>
              </a:ext>
            </a:extLst>
          </p:cNvPr>
          <p:cNvSpPr txBox="1">
            <a:spLocks/>
          </p:cNvSpPr>
          <p:nvPr/>
        </p:nvSpPr>
        <p:spPr>
          <a:xfrm>
            <a:off x="550381" y="1985207"/>
            <a:ext cx="11265407" cy="112338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600"/>
              </a:spcBef>
              <a:buSzPct val="100000"/>
            </a:pPr>
            <a:r>
              <a:rPr lang="en-US" sz="2400" spc="67" dirty="0" err="1">
                <a:gradFill>
                  <a:gsLst>
                    <a:gs pos="92553">
                      <a:schemeClr val="tx1"/>
                    </a:gs>
                    <a:gs pos="70787">
                      <a:schemeClr val="tx1"/>
                    </a:gs>
                  </a:gsLst>
                  <a:lin ang="5400000" scaled="1"/>
                </a:gradFill>
                <a:latin typeface="Arial" panose="020B0604020202020204" pitchFamily="34" charset="0"/>
                <a:cs typeface="Arial" panose="020B0604020202020204" pitchFamily="34" charset="0"/>
              </a:rPr>
              <a:t>Hashicorp</a:t>
            </a: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 Vault</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Secures, stores and controls access to tokens, passwords, certificates</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Generate IAM credentials</a:t>
            </a:r>
            <a:endParaRPr lang="en-US" sz="20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 xmlns:a16="http://schemas.microsoft.com/office/drawing/2014/main" id="{C651EE97-6652-4A8E-B535-398DEE0D21B7}"/>
              </a:ext>
            </a:extLst>
          </p:cNvPr>
          <p:cNvCxnSpPr>
            <a:cxnSpLocks/>
          </p:cNvCxnSpPr>
          <p:nvPr/>
        </p:nvCxnSpPr>
        <p:spPr>
          <a:xfrm>
            <a:off x="550381" y="342281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Shape 159">
            <a:extLst>
              <a:ext uri="{FF2B5EF4-FFF2-40B4-BE49-F238E27FC236}">
                <a16:creationId xmlns="" xmlns:a16="http://schemas.microsoft.com/office/drawing/2014/main" id="{B190E5E6-5193-43A2-B86A-CE9FE877013F}"/>
              </a:ext>
            </a:extLst>
          </p:cNvPr>
          <p:cNvSpPr txBox="1">
            <a:spLocks/>
          </p:cNvSpPr>
          <p:nvPr/>
        </p:nvSpPr>
        <p:spPr>
          <a:xfrm>
            <a:off x="550381" y="3813986"/>
            <a:ext cx="11265407" cy="140038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 Protection Identity Framework for Everyone (SPIFFE)</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Securely passing secrets like IAM roles to pod/container</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Standard that applies to container runtimes, in general</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Enhance other CNCF projects</a:t>
            </a:r>
          </a:p>
        </p:txBody>
      </p:sp>
    </p:spTree>
    <p:extLst>
      <p:ext uri="{BB962C8B-B14F-4D97-AF65-F5344CB8AC3E}">
        <p14:creationId xmlns:p14="http://schemas.microsoft.com/office/powerpoint/2010/main" val="3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IAM</a:t>
            </a:r>
            <a:r>
              <a:rPr lang="en-US"/>
              <a:t> </a:t>
            </a:r>
            <a:r>
              <a:rPr lang="en"/>
              <a:t>at Zalando</a:t>
            </a:r>
            <a:endParaRPr lang="en-US" dirty="0"/>
          </a:p>
        </p:txBody>
      </p:sp>
      <p:sp>
        <p:nvSpPr>
          <p:cNvPr id="5" name="Text Placeholder 4">
            <a:extLst>
              <a:ext uri="{FF2B5EF4-FFF2-40B4-BE49-F238E27FC236}">
                <a16:creationId xmlns="" xmlns:a16="http://schemas.microsoft.com/office/drawing/2014/main" id="{8B243F30-EB68-4733-9EC4-F7C9762BCE2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191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p:txBody>
          <a:bodyPr/>
          <a:lstStyle/>
          <a:p>
            <a:r>
              <a:rPr lang="en"/>
              <a:t>AWS IAM</a:t>
            </a:r>
            <a:endParaRPr lang="en" dirty="0"/>
          </a:p>
        </p:txBody>
      </p:sp>
      <p:sp>
        <p:nvSpPr>
          <p:cNvPr id="5" name="Shape 159">
            <a:extLst>
              <a:ext uri="{FF2B5EF4-FFF2-40B4-BE49-F238E27FC236}">
                <a16:creationId xmlns="" xmlns:a16="http://schemas.microsoft.com/office/drawing/2014/main" id="{F6145390-129E-47A5-AF80-54A006629D5E}"/>
              </a:ext>
            </a:extLst>
          </p:cNvPr>
          <p:cNvSpPr txBox="1">
            <a:spLocks/>
          </p:cNvSpPr>
          <p:nvPr/>
        </p:nvSpPr>
        <p:spPr>
          <a:xfrm>
            <a:off x="571500" y="213892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Using Kube2IAM (DaemonSet) to assign IAM roles to pods</a:t>
            </a:r>
          </a:p>
        </p:txBody>
      </p:sp>
      <p:cxnSp>
        <p:nvCxnSpPr>
          <p:cNvPr id="6" name="Straight Connector 5">
            <a:extLst>
              <a:ext uri="{FF2B5EF4-FFF2-40B4-BE49-F238E27FC236}">
                <a16:creationId xmlns="" xmlns:a16="http://schemas.microsoft.com/office/drawing/2014/main" id="{0899E027-6231-42CD-8DB6-5553D62CE5CA}"/>
              </a:ext>
            </a:extLst>
          </p:cNvPr>
          <p:cNvCxnSpPr>
            <a:cxnSpLocks/>
          </p:cNvCxnSpPr>
          <p:nvPr/>
        </p:nvCxnSpPr>
        <p:spPr>
          <a:xfrm>
            <a:off x="571500" y="289273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01BF6BF3-CB41-44D3-80AA-A54D8725C45D}"/>
              </a:ext>
            </a:extLst>
          </p:cNvPr>
          <p:cNvSpPr txBox="1">
            <a:spLocks/>
          </p:cNvSpPr>
          <p:nvPr/>
        </p:nvSpPr>
        <p:spPr>
          <a:xfrm>
            <a:off x="571500" y="3236188"/>
            <a:ext cx="11265407" cy="833562"/>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Four-eyes principle for deployments</a:t>
            </a:r>
          </a:p>
          <a:p>
            <a:pPr marL="230712" lvl="1" indent="-230712" defTabSz="609585">
              <a:spcBef>
                <a:spcPts val="533"/>
              </a:spcBef>
              <a:buSzPct val="100000"/>
            </a:pPr>
            <a:r>
              <a:rPr lang="en" sz="18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Developers can choose the IAM role</a:t>
            </a:r>
          </a:p>
        </p:txBody>
      </p:sp>
    </p:spTree>
    <p:extLst>
      <p:ext uri="{BB962C8B-B14F-4D97-AF65-F5344CB8AC3E}">
        <p14:creationId xmlns:p14="http://schemas.microsoft.com/office/powerpoint/2010/main" val="33512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
              <a:t>“Platform” IAM</a:t>
            </a:r>
            <a:endParaRPr lang="en" dirty="0"/>
          </a:p>
        </p:txBody>
      </p:sp>
      <p:sp>
        <p:nvSpPr>
          <p:cNvPr id="2" name="Text Placeholder 1">
            <a:extLst>
              <a:ext uri="{FF2B5EF4-FFF2-40B4-BE49-F238E27FC236}">
                <a16:creationId xmlns="" xmlns:a16="http://schemas.microsoft.com/office/drawing/2014/main" id="{5267F4BC-2E47-4397-B586-98B4AD2FB0F5}"/>
              </a:ext>
            </a:extLst>
          </p:cNvPr>
          <p:cNvSpPr>
            <a:spLocks noGrp="1"/>
          </p:cNvSpPr>
          <p:nvPr>
            <p:ph type="body" sz="quarter" idx="10"/>
          </p:nvPr>
        </p:nvSpPr>
        <p:spPr/>
        <p:txBody>
          <a:bodyPr/>
          <a:lstStyle/>
          <a:p>
            <a:r>
              <a:rPr lang="en"/>
              <a:t>Users and services</a:t>
            </a:r>
            <a:endParaRPr lang="en-US" dirty="0"/>
          </a:p>
        </p:txBody>
      </p:sp>
      <p:sp>
        <p:nvSpPr>
          <p:cNvPr id="5" name="Shape 159">
            <a:extLst>
              <a:ext uri="{FF2B5EF4-FFF2-40B4-BE49-F238E27FC236}">
                <a16:creationId xmlns="" xmlns:a16="http://schemas.microsoft.com/office/drawing/2014/main" id="{1A832E81-95B9-41D6-BA58-BA17CB339699}"/>
              </a:ext>
            </a:extLst>
          </p:cNvPr>
          <p:cNvSpPr txBox="1">
            <a:spLocks/>
          </p:cNvSpPr>
          <p:nvPr/>
        </p:nvSpPr>
        <p:spPr>
          <a:xfrm>
            <a:off x="571500" y="2075717"/>
            <a:ext cx="11265407" cy="741229"/>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Internal IAM infrastructure</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Every microservice is OAuth protected</a:t>
            </a:r>
          </a:p>
        </p:txBody>
      </p:sp>
      <p:cxnSp>
        <p:nvCxnSpPr>
          <p:cNvPr id="6" name="Straight Connector 5">
            <a:extLst>
              <a:ext uri="{FF2B5EF4-FFF2-40B4-BE49-F238E27FC236}">
                <a16:creationId xmlns="" xmlns:a16="http://schemas.microsoft.com/office/drawing/2014/main" id="{646FA037-6197-4004-80C1-8EEBC3FF46AC}"/>
              </a:ext>
            </a:extLst>
          </p:cNvPr>
          <p:cNvCxnSpPr>
            <a:cxnSpLocks/>
          </p:cNvCxnSpPr>
          <p:nvPr/>
        </p:nvCxnSpPr>
        <p:spPr>
          <a:xfrm>
            <a:off x="571500" y="314415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3D45446A-9435-4CBE-8858-722F9BC0E711}"/>
              </a:ext>
            </a:extLst>
          </p:cNvPr>
          <p:cNvSpPr txBox="1">
            <a:spLocks/>
          </p:cNvSpPr>
          <p:nvPr/>
        </p:nvSpPr>
        <p:spPr>
          <a:xfrm>
            <a:off x="571500" y="3487601"/>
            <a:ext cx="11265407" cy="136191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Authentication and authorization is based on a custom WebHook</a:t>
            </a:r>
          </a:p>
          <a:p>
            <a:pPr marL="230712" lvl="1" indent="-230712" defTabSz="609585">
              <a:spcBef>
                <a:spcPts val="533"/>
              </a:spcBef>
              <a:buSzPct val="100000"/>
            </a:pPr>
            <a:r>
              <a:rPr lang="en-US" sz="16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Authn</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t>
            </a:r>
            <a:r>
              <a:rPr lang="en-US"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uthz</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Kubernetes native integration</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Slowly transitioning to RBAC</a:t>
            </a:r>
            <a:endParaRPr lang="en" sz="18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US" dirty="0"/>
              <a:t>Agenda</a:t>
            </a:r>
            <a:endParaRPr lang="en" dirty="0"/>
          </a:p>
        </p:txBody>
      </p:sp>
      <p:cxnSp>
        <p:nvCxnSpPr>
          <p:cNvPr id="6" name="Straight Connector 5">
            <a:extLst>
              <a:ext uri="{FF2B5EF4-FFF2-40B4-BE49-F238E27FC236}">
                <a16:creationId xmlns="" xmlns:a16="http://schemas.microsoft.com/office/drawing/2014/main" id="{5BF61863-4903-48AB-BAE3-541E3580D58B}"/>
              </a:ext>
            </a:extLst>
          </p:cNvPr>
          <p:cNvCxnSpPr/>
          <p:nvPr/>
        </p:nvCxnSpPr>
        <p:spPr>
          <a:xfrm>
            <a:off x="1066800" y="278310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7D09655-CC75-476D-B461-B960EBCC23E8}"/>
              </a:ext>
            </a:extLst>
          </p:cNvPr>
          <p:cNvCxnSpPr/>
          <p:nvPr/>
        </p:nvCxnSpPr>
        <p:spPr>
          <a:xfrm>
            <a:off x="1066800" y="3799949"/>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 xmlns:a16="http://schemas.microsoft.com/office/drawing/2014/main" id="{49518C50-0C0B-4F3E-B608-D70864E994D7}"/>
              </a:ext>
            </a:extLst>
          </p:cNvPr>
          <p:cNvSpPr/>
          <p:nvPr/>
        </p:nvSpPr>
        <p:spPr>
          <a:xfrm>
            <a:off x="348995" y="205159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
        <p:nvSpPr>
          <p:cNvPr id="13" name="Shape 70">
            <a:extLst>
              <a:ext uri="{FF2B5EF4-FFF2-40B4-BE49-F238E27FC236}">
                <a16:creationId xmlns="" xmlns:a16="http://schemas.microsoft.com/office/drawing/2014/main" id="{A7AB6660-37DD-4EF7-A3E1-B8346099805E}"/>
              </a:ext>
            </a:extLst>
          </p:cNvPr>
          <p:cNvSpPr txBox="1">
            <a:spLocks/>
          </p:cNvSpPr>
          <p:nvPr/>
        </p:nvSpPr>
        <p:spPr>
          <a:xfrm>
            <a:off x="1066800" y="2069728"/>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Kubernetes cluster</a:t>
            </a: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 setup</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7" name="Shape 70">
            <a:extLst>
              <a:ext uri="{FF2B5EF4-FFF2-40B4-BE49-F238E27FC236}">
                <a16:creationId xmlns="" xmlns:a16="http://schemas.microsoft.com/office/drawing/2014/main" id="{ECE76CCA-0F69-49CD-8A6D-876651250120}"/>
              </a:ext>
            </a:extLst>
          </p:cNvPr>
          <p:cNvSpPr txBox="1">
            <a:spLocks/>
          </p:cNvSpPr>
          <p:nvPr/>
        </p:nvSpPr>
        <p:spPr>
          <a:xfrm>
            <a:off x="1066800" y="3086572"/>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AWS Identity and Access Management (IAM)</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8" name="Shape 70">
            <a:extLst>
              <a:ext uri="{FF2B5EF4-FFF2-40B4-BE49-F238E27FC236}">
                <a16:creationId xmlns="" xmlns:a16="http://schemas.microsoft.com/office/drawing/2014/main" id="{981E8327-A4AA-4029-A4E3-B1C26770884E}"/>
              </a:ext>
            </a:extLst>
          </p:cNvPr>
          <p:cNvSpPr txBox="1">
            <a:spLocks/>
          </p:cNvSpPr>
          <p:nvPr/>
        </p:nvSpPr>
        <p:spPr>
          <a:xfrm>
            <a:off x="1066800" y="4061921"/>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Visibility</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20" name="Oval 19">
            <a:extLst>
              <a:ext uri="{FF2B5EF4-FFF2-40B4-BE49-F238E27FC236}">
                <a16:creationId xmlns="" xmlns:a16="http://schemas.microsoft.com/office/drawing/2014/main" id="{D3CF168B-9D71-4987-9DB6-AB94827C0169}"/>
              </a:ext>
            </a:extLst>
          </p:cNvPr>
          <p:cNvSpPr/>
          <p:nvPr/>
        </p:nvSpPr>
        <p:spPr>
          <a:xfrm>
            <a:off x="355463" y="3068437"/>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
        <p:nvSpPr>
          <p:cNvPr id="21" name="Oval 20">
            <a:extLst>
              <a:ext uri="{FF2B5EF4-FFF2-40B4-BE49-F238E27FC236}">
                <a16:creationId xmlns="" xmlns:a16="http://schemas.microsoft.com/office/drawing/2014/main" id="{9214D478-F3E5-41B9-8A02-56D61F6BB449}"/>
              </a:ext>
            </a:extLst>
          </p:cNvPr>
          <p:cNvSpPr/>
          <p:nvPr/>
        </p:nvSpPr>
        <p:spPr>
          <a:xfrm>
            <a:off x="355463" y="4043786"/>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41998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54" name="Rectangle 53">
            <a:extLst>
              <a:ext uri="{FF2B5EF4-FFF2-40B4-BE49-F238E27FC236}">
                <a16:creationId xmlns="" xmlns:a16="http://schemas.microsoft.com/office/drawing/2014/main" id="{31D5C79C-768D-474F-AD06-5141B4FCAEB0}"/>
              </a:ext>
            </a:extLst>
          </p:cNvPr>
          <p:cNvSpPr/>
          <p:nvPr/>
        </p:nvSpPr>
        <p:spPr>
          <a:xfrm>
            <a:off x="5242499" y="1356383"/>
            <a:ext cx="6461760" cy="408432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Picture 61">
            <a:extLst>
              <a:ext uri="{FF2B5EF4-FFF2-40B4-BE49-F238E27FC236}">
                <a16:creationId xmlns="" xmlns:a16="http://schemas.microsoft.com/office/drawing/2014/main" id="{F92416C6-EAAC-410C-B343-B797CEA5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33" y="1356383"/>
            <a:ext cx="499643" cy="666184"/>
          </a:xfrm>
          <a:prstGeom prst="rect">
            <a:avLst/>
          </a:prstGeom>
        </p:spPr>
      </p:pic>
      <p:sp>
        <p:nvSpPr>
          <p:cNvPr id="63" name="TextBox 62">
            <a:extLst>
              <a:ext uri="{FF2B5EF4-FFF2-40B4-BE49-F238E27FC236}">
                <a16:creationId xmlns="" xmlns:a16="http://schemas.microsoft.com/office/drawing/2014/main" id="{8B7F6400-D631-4106-9093-517F2558EC27}"/>
              </a:ext>
            </a:extLst>
          </p:cNvPr>
          <p:cNvSpPr txBox="1"/>
          <p:nvPr/>
        </p:nvSpPr>
        <p:spPr>
          <a:xfrm>
            <a:off x="4387764" y="3204898"/>
            <a:ext cx="969296" cy="510909"/>
          </a:xfrm>
          <a:prstGeom prst="rect">
            <a:avLst/>
          </a:prstGeom>
          <a:noFill/>
        </p:spPr>
        <p:txBody>
          <a:bodyPr wrap="square" lIns="60960" tIns="60960" rIns="60960" bIns="60960" rtlCol="0">
            <a:spAutoFit/>
          </a:bodyPr>
          <a:lstStyle/>
          <a:p>
            <a:pP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Creates CRD</a:t>
            </a:r>
          </a:p>
        </p:txBody>
      </p:sp>
      <p:grpSp>
        <p:nvGrpSpPr>
          <p:cNvPr id="122" name="Group 121">
            <a:extLst>
              <a:ext uri="{FF2B5EF4-FFF2-40B4-BE49-F238E27FC236}">
                <a16:creationId xmlns="" xmlns:a16="http://schemas.microsoft.com/office/drawing/2014/main" id="{767CF67C-804A-485B-BF62-6FD0F4A36598}"/>
              </a:ext>
            </a:extLst>
          </p:cNvPr>
          <p:cNvGrpSpPr/>
          <p:nvPr/>
        </p:nvGrpSpPr>
        <p:grpSpPr>
          <a:xfrm>
            <a:off x="5730159" y="2697488"/>
            <a:ext cx="1341120" cy="646176"/>
            <a:chOff x="3200350" y="2160274"/>
            <a:chExt cx="1005840" cy="484632"/>
          </a:xfrm>
        </p:grpSpPr>
        <p:sp>
          <p:nvSpPr>
            <p:cNvPr id="65" name="TextBox 64">
              <a:extLst>
                <a:ext uri="{FF2B5EF4-FFF2-40B4-BE49-F238E27FC236}">
                  <a16:creationId xmlns="" xmlns:a16="http://schemas.microsoft.com/office/drawing/2014/main" id="{4091E6E1-ED78-47D1-87E7-5CD9273A0F2C}"/>
                </a:ext>
              </a:extLst>
            </p:cNvPr>
            <p:cNvSpPr txBox="1"/>
            <p:nvPr/>
          </p:nvSpPr>
          <p:spPr>
            <a:xfrm>
              <a:off x="3200350" y="2160274"/>
              <a:ext cx="1005840" cy="48463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66" name="TextBox 65">
              <a:extLst>
                <a:ext uri="{FF2B5EF4-FFF2-40B4-BE49-F238E27FC236}">
                  <a16:creationId xmlns="" xmlns:a16="http://schemas.microsoft.com/office/drawing/2014/main" id="{E7741F6C-6A7B-466C-B128-A0B506181A1D}"/>
                </a:ext>
              </a:extLst>
            </p:cNvPr>
            <p:cNvSpPr txBox="1"/>
            <p:nvPr/>
          </p:nvSpPr>
          <p:spPr>
            <a:xfrm>
              <a:off x="3200350" y="2160274"/>
              <a:ext cx="1005840" cy="457200"/>
            </a:xfrm>
            <a:prstGeom prst="roundRect">
              <a:avLst/>
            </a:prstGeom>
            <a:solidFill>
              <a:srgbClr val="F58535"/>
            </a:solidFill>
          </p:spPr>
          <p:txBody>
            <a:bodyPr wrap="square" tIns="146304" bIns="121920" rtlCol="0" anchor="ctr" anchorCtr="0">
              <a:noAutofit/>
            </a:bodyPr>
            <a:lstStyle/>
            <a:p>
              <a:pPr algn="ctr" defTabSz="609585">
                <a:lnSpc>
                  <a:spcPct val="90000"/>
                </a:lnSpc>
              </a:pPr>
              <a:r>
                <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cxnSp>
        <p:nvCxnSpPr>
          <p:cNvPr id="67" name="Straight Arrow Connector 66">
            <a:extLst>
              <a:ext uri="{FF2B5EF4-FFF2-40B4-BE49-F238E27FC236}">
                <a16:creationId xmlns="" xmlns:a16="http://schemas.microsoft.com/office/drawing/2014/main" id="{B4B4FA18-BC4C-4DB9-8CFC-07675A5D7646}"/>
              </a:ext>
            </a:extLst>
          </p:cNvPr>
          <p:cNvCxnSpPr>
            <a:cxnSpLocks/>
            <a:stCxn id="62" idx="2"/>
            <a:endCxn id="66" idx="1"/>
          </p:cNvCxnSpPr>
          <p:nvPr/>
        </p:nvCxnSpPr>
        <p:spPr>
          <a:xfrm rot="16200000" flipH="1">
            <a:off x="4566797" y="1838925"/>
            <a:ext cx="979721" cy="1347004"/>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nvGrpSpPr>
          <p:cNvPr id="109" name="Group 108">
            <a:extLst>
              <a:ext uri="{FF2B5EF4-FFF2-40B4-BE49-F238E27FC236}">
                <a16:creationId xmlns="" xmlns:a16="http://schemas.microsoft.com/office/drawing/2014/main" id="{F222BF43-5186-4C07-A4E0-DDFCAC4923C0}"/>
              </a:ext>
            </a:extLst>
          </p:cNvPr>
          <p:cNvGrpSpPr/>
          <p:nvPr/>
        </p:nvGrpSpPr>
        <p:grpSpPr>
          <a:xfrm>
            <a:off x="7558912" y="3191494"/>
            <a:ext cx="3779520" cy="1767840"/>
            <a:chOff x="4754878" y="2654611"/>
            <a:chExt cx="2834640" cy="1325880"/>
          </a:xfrm>
        </p:grpSpPr>
        <p:grpSp>
          <p:nvGrpSpPr>
            <p:cNvPr id="108" name="Group 107">
              <a:extLst>
                <a:ext uri="{FF2B5EF4-FFF2-40B4-BE49-F238E27FC236}">
                  <a16:creationId xmlns="" xmlns:a16="http://schemas.microsoft.com/office/drawing/2014/main" id="{0A77DE79-337D-4B37-994A-3C625E8E23E3}"/>
                </a:ext>
              </a:extLst>
            </p:cNvPr>
            <p:cNvGrpSpPr/>
            <p:nvPr/>
          </p:nvGrpSpPr>
          <p:grpSpPr>
            <a:xfrm>
              <a:off x="4754878" y="2654611"/>
              <a:ext cx="2834640" cy="1325880"/>
              <a:chOff x="4810940" y="2654611"/>
              <a:chExt cx="2626380" cy="1635252"/>
            </a:xfrm>
          </p:grpSpPr>
          <p:sp>
            <p:nvSpPr>
              <p:cNvPr id="77" name="TextBox 76">
                <a:extLst>
                  <a:ext uri="{FF2B5EF4-FFF2-40B4-BE49-F238E27FC236}">
                    <a16:creationId xmlns="" xmlns:a16="http://schemas.microsoft.com/office/drawing/2014/main" id="{06DF0B0F-51F5-48F1-9E7F-FDF99139B962}"/>
                  </a:ext>
                </a:extLst>
              </p:cNvPr>
              <p:cNvSpPr txBox="1"/>
              <p:nvPr/>
            </p:nvSpPr>
            <p:spPr>
              <a:xfrm>
                <a:off x="4810940" y="2654611"/>
                <a:ext cx="2626380" cy="1635252"/>
              </a:xfrm>
              <a:prstGeom prst="roundRect">
                <a:avLst>
                  <a:gd name="adj" fmla="val 7099"/>
                </a:avLst>
              </a:prstGeom>
              <a:solidFill>
                <a:srgbClr val="9D5125"/>
              </a:solidFill>
            </p:spPr>
            <p:txBody>
              <a:bodyPr wrap="square" tIns="146304" bIns="121920" rtlCol="0" anchor="ctr" anchorCtr="0">
                <a:noAutofit/>
              </a:bodyPr>
              <a:lstStyle/>
              <a:p>
                <a:pPr algn="ctr" defTabSz="609585">
                  <a:lnSpc>
                    <a:spcPct val="90000"/>
                  </a:lnSpc>
                </a:pPr>
                <a:endPar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1" name="TextBox 70">
                <a:extLst>
                  <a:ext uri="{FF2B5EF4-FFF2-40B4-BE49-F238E27FC236}">
                    <a16:creationId xmlns="" xmlns:a16="http://schemas.microsoft.com/office/drawing/2014/main" id="{E0FC4FF8-A21D-41AC-B987-1F136FE14F85}"/>
                  </a:ext>
                </a:extLst>
              </p:cNvPr>
              <p:cNvSpPr txBox="1"/>
              <p:nvPr/>
            </p:nvSpPr>
            <p:spPr>
              <a:xfrm>
                <a:off x="4810940" y="2654611"/>
                <a:ext cx="2626380" cy="1578864"/>
              </a:xfrm>
              <a:prstGeom prst="roundRect">
                <a:avLst>
                  <a:gd name="adj" fmla="val 7099"/>
                </a:avLst>
              </a:prstGeom>
              <a:solidFill>
                <a:srgbClr val="F58535"/>
              </a:solidFill>
            </p:spPr>
            <p:txBody>
              <a:bodyPr wrap="square" tIns="243840" bIns="121920" rtlCol="0" anchor="t" anchorCtr="0">
                <a:noAutofit/>
              </a:bodyPr>
              <a:lstStyle/>
              <a:p>
                <a:pPr algn="ctr" defTabSz="609585">
                  <a:lnSpc>
                    <a:spcPct val="90000"/>
                  </a:lnSpc>
                </a:pPr>
                <a:r>
                  <a:rPr lang="en-US" sz="14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 Node</a:t>
                </a:r>
              </a:p>
            </p:txBody>
          </p:sp>
        </p:grpSp>
        <p:grpSp>
          <p:nvGrpSpPr>
            <p:cNvPr id="79" name="Group 78">
              <a:extLst>
                <a:ext uri="{FF2B5EF4-FFF2-40B4-BE49-F238E27FC236}">
                  <a16:creationId xmlns="" xmlns:a16="http://schemas.microsoft.com/office/drawing/2014/main" id="{5A2328E6-6BDE-4702-B2BB-8286D52F4DAA}"/>
                </a:ext>
              </a:extLst>
            </p:cNvPr>
            <p:cNvGrpSpPr/>
            <p:nvPr/>
          </p:nvGrpSpPr>
          <p:grpSpPr>
            <a:xfrm>
              <a:off x="5029184" y="3181343"/>
              <a:ext cx="1005840" cy="347472"/>
              <a:chOff x="6126452" y="1383037"/>
              <a:chExt cx="822960" cy="347472"/>
            </a:xfrm>
          </p:grpSpPr>
          <p:sp>
            <p:nvSpPr>
              <p:cNvPr id="80" name="TextBox 79">
                <a:extLst>
                  <a:ext uri="{FF2B5EF4-FFF2-40B4-BE49-F238E27FC236}">
                    <a16:creationId xmlns="" xmlns:a16="http://schemas.microsoft.com/office/drawing/2014/main" id="{D6386046-0D81-4FB3-B601-3F7363252A7C}"/>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1" name="TextBox 80">
                <a:extLst>
                  <a:ext uri="{FF2B5EF4-FFF2-40B4-BE49-F238E27FC236}">
                    <a16:creationId xmlns="" xmlns:a16="http://schemas.microsoft.com/office/drawing/2014/main" id="{6B8429D2-7E88-4100-B8B1-D6547BD45D3C}"/>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Kubelet</a:t>
                </a: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85" name="Group 84">
              <a:extLst>
                <a:ext uri="{FF2B5EF4-FFF2-40B4-BE49-F238E27FC236}">
                  <a16:creationId xmlns="" xmlns:a16="http://schemas.microsoft.com/office/drawing/2014/main" id="{DF840262-0C8E-4B85-BF92-D750FB33BDD0}"/>
                </a:ext>
              </a:extLst>
            </p:cNvPr>
            <p:cNvGrpSpPr/>
            <p:nvPr/>
          </p:nvGrpSpPr>
          <p:grpSpPr>
            <a:xfrm>
              <a:off x="6309341" y="3181343"/>
              <a:ext cx="1005840" cy="347472"/>
              <a:chOff x="6126452" y="1383037"/>
              <a:chExt cx="822960" cy="347472"/>
            </a:xfrm>
          </p:grpSpPr>
          <p:sp>
            <p:nvSpPr>
              <p:cNvPr id="86" name="TextBox 85">
                <a:extLst>
                  <a:ext uri="{FF2B5EF4-FFF2-40B4-BE49-F238E27FC236}">
                    <a16:creationId xmlns="" xmlns:a16="http://schemas.microsoft.com/office/drawing/2014/main" id="{9231C02A-E276-4121-ACAF-A04F318398DF}"/>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7" name="TextBox 86">
                <a:extLst>
                  <a:ext uri="{FF2B5EF4-FFF2-40B4-BE49-F238E27FC236}">
                    <a16:creationId xmlns="" xmlns:a16="http://schemas.microsoft.com/office/drawing/2014/main" id="{7BFBC866-E7D8-4FD2-80E1-DACCB8F7005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Pod</a:t>
                </a:r>
              </a:p>
            </p:txBody>
          </p:sp>
        </p:grpSp>
        <p:sp>
          <p:nvSpPr>
            <p:cNvPr id="73" name="TextBox 72">
              <a:extLst>
                <a:ext uri="{FF2B5EF4-FFF2-40B4-BE49-F238E27FC236}">
                  <a16:creationId xmlns="" xmlns:a16="http://schemas.microsoft.com/office/drawing/2014/main" id="{3AEF7300-4C6A-4678-BC4A-085727B9BDF5}"/>
                </a:ext>
              </a:extLst>
            </p:cNvPr>
            <p:cNvSpPr txBox="1"/>
            <p:nvPr/>
          </p:nvSpPr>
          <p:spPr>
            <a:xfrm>
              <a:off x="5029184" y="3540878"/>
              <a:ext cx="1298753" cy="207749"/>
            </a:xfrm>
            <a:prstGeom prst="rect">
              <a:avLst/>
            </a:prstGeom>
            <a:noFill/>
          </p:spPr>
          <p:txBody>
            <a:bodyPr wrap="square" lIns="0" rtlCol="0">
              <a:spAutoFit/>
            </a:bodyPr>
            <a:lstStyle/>
            <a:p>
              <a:pPr defTabSz="609585"/>
              <a:r>
                <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a:t>
              </a:r>
              <a:r>
                <a:rPr lang="en-US" sz="1200" dirty="0" err="1">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my_secret_token</a:t>
              </a:r>
              <a:endPar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91" name="Group 90">
            <a:extLst>
              <a:ext uri="{FF2B5EF4-FFF2-40B4-BE49-F238E27FC236}">
                <a16:creationId xmlns="" xmlns:a16="http://schemas.microsoft.com/office/drawing/2014/main" id="{4FD3073B-9ABF-41DA-99BC-D7B0983E529F}"/>
              </a:ext>
            </a:extLst>
          </p:cNvPr>
          <p:cNvGrpSpPr/>
          <p:nvPr/>
        </p:nvGrpSpPr>
        <p:grpSpPr>
          <a:xfrm>
            <a:off x="8168532" y="1728471"/>
            <a:ext cx="1341120" cy="646176"/>
            <a:chOff x="6126452" y="1383037"/>
            <a:chExt cx="822960" cy="484632"/>
          </a:xfrm>
        </p:grpSpPr>
        <p:sp>
          <p:nvSpPr>
            <p:cNvPr id="92" name="TextBox 91">
              <a:extLst>
                <a:ext uri="{FF2B5EF4-FFF2-40B4-BE49-F238E27FC236}">
                  <a16:creationId xmlns="" xmlns:a16="http://schemas.microsoft.com/office/drawing/2014/main" id="{2E21D9CC-3DD1-4011-ACB3-557E52DEF0D9}"/>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3" name="TextBox 92">
              <a:extLst>
                <a:ext uri="{FF2B5EF4-FFF2-40B4-BE49-F238E27FC236}">
                  <a16:creationId xmlns="" xmlns:a16="http://schemas.microsoft.com/office/drawing/2014/main" id="{97FF0191-9CCD-4EA9-987B-8CE32090D8FC}"/>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Credential Provider</a:t>
              </a:r>
            </a:p>
          </p:txBody>
        </p:sp>
      </p:grpSp>
      <p:grpSp>
        <p:nvGrpSpPr>
          <p:cNvPr id="95" name="Group 94">
            <a:extLst>
              <a:ext uri="{FF2B5EF4-FFF2-40B4-BE49-F238E27FC236}">
                <a16:creationId xmlns="" xmlns:a16="http://schemas.microsoft.com/office/drawing/2014/main" id="{39B37C15-8056-4382-BBC6-2FA10492727A}"/>
              </a:ext>
            </a:extLst>
          </p:cNvPr>
          <p:cNvGrpSpPr/>
          <p:nvPr/>
        </p:nvGrpSpPr>
        <p:grpSpPr>
          <a:xfrm>
            <a:off x="9997312" y="1728471"/>
            <a:ext cx="1341120" cy="646176"/>
            <a:chOff x="6126452" y="1383037"/>
            <a:chExt cx="822960" cy="484632"/>
          </a:xfrm>
        </p:grpSpPr>
        <p:sp>
          <p:nvSpPr>
            <p:cNvPr id="96" name="TextBox 95">
              <a:extLst>
                <a:ext uri="{FF2B5EF4-FFF2-40B4-BE49-F238E27FC236}">
                  <a16:creationId xmlns="" xmlns:a16="http://schemas.microsoft.com/office/drawing/2014/main" id="{A15AA4FD-2647-4AAA-AD06-A1DBB92126F8}"/>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7" name="TextBox 96">
              <a:extLst>
                <a:ext uri="{FF2B5EF4-FFF2-40B4-BE49-F238E27FC236}">
                  <a16:creationId xmlns="" xmlns:a16="http://schemas.microsoft.com/office/drawing/2014/main" id="{CC3E6C16-E1C1-407D-BF9D-E080F5BE185E}"/>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OAuth </a:t>
              </a:r>
              <a:b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Provider</a:t>
              </a:r>
            </a:p>
          </p:txBody>
        </p:sp>
      </p:grpSp>
      <p:cxnSp>
        <p:nvCxnSpPr>
          <p:cNvPr id="98" name="Straight Arrow Connector 97">
            <a:extLst>
              <a:ext uri="{FF2B5EF4-FFF2-40B4-BE49-F238E27FC236}">
                <a16:creationId xmlns="" xmlns:a16="http://schemas.microsoft.com/office/drawing/2014/main" id="{CDB979DC-68C4-4D5E-B955-38FD5C675D65}"/>
              </a:ext>
            </a:extLst>
          </p:cNvPr>
          <p:cNvCxnSpPr>
            <a:cxnSpLocks/>
            <a:stCxn id="66" idx="0"/>
            <a:endCxn id="93" idx="1"/>
          </p:cNvCxnSpPr>
          <p:nvPr/>
        </p:nvCxnSpPr>
        <p:spPr>
          <a:xfrm rot="5400000" flipH="1" flipV="1">
            <a:off x="6952518" y="1481474"/>
            <a:ext cx="664217"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1" name="Straight Arrow Connector 97">
            <a:extLst>
              <a:ext uri="{FF2B5EF4-FFF2-40B4-BE49-F238E27FC236}">
                <a16:creationId xmlns="" xmlns:a16="http://schemas.microsoft.com/office/drawing/2014/main" id="{65260549-519F-441E-944E-FD0FB1781601}"/>
              </a:ext>
            </a:extLst>
          </p:cNvPr>
          <p:cNvCxnSpPr>
            <a:cxnSpLocks/>
            <a:stCxn id="92" idx="2"/>
            <a:endCxn id="66" idx="3"/>
          </p:cNvCxnSpPr>
          <p:nvPr/>
        </p:nvCxnSpPr>
        <p:spPr>
          <a:xfrm rot="5400000">
            <a:off x="7641366" y="1804560"/>
            <a:ext cx="627641"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4" name="Straight Arrow Connector 97">
            <a:extLst>
              <a:ext uri="{FF2B5EF4-FFF2-40B4-BE49-F238E27FC236}">
                <a16:creationId xmlns="" xmlns:a16="http://schemas.microsoft.com/office/drawing/2014/main" id="{260F5F16-25B2-442F-A027-BDF0A74F5C85}"/>
              </a:ext>
            </a:extLst>
          </p:cNvPr>
          <p:cNvCxnSpPr>
            <a:cxnSpLocks/>
            <a:stCxn id="71" idx="1"/>
            <a:endCxn id="65" idx="2"/>
          </p:cNvCxnSpPr>
          <p:nvPr/>
        </p:nvCxnSpPr>
        <p:spPr>
          <a:xfrm rot="10800000">
            <a:off x="6400721" y="3343666"/>
            <a:ext cx="1158193" cy="70127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 xmlns:a16="http://schemas.microsoft.com/office/drawing/2014/main" id="{5D7B8249-D4AC-4CD9-941A-C6FF2F3D7845}"/>
              </a:ext>
            </a:extLst>
          </p:cNvPr>
          <p:cNvCxnSpPr>
            <a:cxnSpLocks/>
            <a:stCxn id="93" idx="3"/>
            <a:endCxn id="97" idx="1"/>
          </p:cNvCxnSpPr>
          <p:nvPr/>
        </p:nvCxnSpPr>
        <p:spPr>
          <a:xfrm>
            <a:off x="9509653" y="2033271"/>
            <a:ext cx="48766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110" name="TextBox 109">
            <a:extLst>
              <a:ext uri="{FF2B5EF4-FFF2-40B4-BE49-F238E27FC236}">
                <a16:creationId xmlns="" xmlns:a16="http://schemas.microsoft.com/office/drawing/2014/main" id="{B34211D6-398F-4B7B-BC3C-5EA8A734C4D5}"/>
              </a:ext>
            </a:extLst>
          </p:cNvPr>
          <p:cNvSpPr txBox="1"/>
          <p:nvPr/>
        </p:nvSpPr>
        <p:spPr>
          <a:xfrm>
            <a:off x="6574570" y="2219022"/>
            <a:ext cx="1080104" cy="317010"/>
          </a:xfrm>
          <a:prstGeom prst="rect">
            <a:avLst/>
          </a:prstGeom>
          <a:noFill/>
        </p:spPr>
        <p:txBody>
          <a:bodyPr wrap="non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Reads CRD</a:t>
            </a:r>
          </a:p>
        </p:txBody>
      </p:sp>
      <p:sp>
        <p:nvSpPr>
          <p:cNvPr id="111" name="TextBox 110">
            <a:extLst>
              <a:ext uri="{FF2B5EF4-FFF2-40B4-BE49-F238E27FC236}">
                <a16:creationId xmlns="" xmlns:a16="http://schemas.microsoft.com/office/drawing/2014/main" id="{F9CD4698-B00A-45E6-8D89-EBC7F0B0737D}"/>
              </a:ext>
            </a:extLst>
          </p:cNvPr>
          <p:cNvSpPr txBox="1"/>
          <p:nvPr/>
        </p:nvSpPr>
        <p:spPr>
          <a:xfrm>
            <a:off x="9023268" y="2514147"/>
            <a:ext cx="1219723" cy="317010"/>
          </a:xfrm>
          <a:prstGeom prst="rect">
            <a:avLst/>
          </a:prstGeom>
          <a:noFill/>
        </p:spPr>
        <p:txBody>
          <a:bodyPr wrap="squar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Writes Secret</a:t>
            </a:r>
          </a:p>
        </p:txBody>
      </p:sp>
      <p:sp>
        <p:nvSpPr>
          <p:cNvPr id="33" name="Shape 100">
            <a:extLst>
              <a:ext uri="{FF2B5EF4-FFF2-40B4-BE49-F238E27FC236}">
                <a16:creationId xmlns="" xmlns:a16="http://schemas.microsoft.com/office/drawing/2014/main" id="{E7F295B8-336B-4344-825B-EDA844313B4A}"/>
              </a:ext>
            </a:extLst>
          </p:cNvPr>
          <p:cNvSpPr txBox="1">
            <a:spLocks/>
          </p:cNvSpPr>
          <p:nvPr/>
        </p:nvSpPr>
        <p:spPr>
          <a:xfrm>
            <a:off x="469764" y="2680641"/>
            <a:ext cx="3142593"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 sz="4000" spc="400" dirty="0">
                <a:gradFill>
                  <a:gsLst>
                    <a:gs pos="9574">
                      <a:schemeClr val="tx1"/>
                    </a:gs>
                    <a:gs pos="35955">
                      <a:schemeClr val="tx1"/>
                    </a:gs>
                  </a:gsLst>
                  <a:lin ang="5400000" scaled="0"/>
                </a:gradFill>
                <a:latin typeface="Arial" panose="020B0604020202020204" pitchFamily="34" charset="0"/>
                <a:cs typeface="Arial" panose="020B0604020202020204" pitchFamily="34" charset="0"/>
              </a:rPr>
              <a:t>Credential provider</a:t>
            </a:r>
          </a:p>
        </p:txBody>
      </p:sp>
      <p:sp>
        <p:nvSpPr>
          <p:cNvPr id="41" name="Rounded Rectangle 30">
            <a:extLst>
              <a:ext uri="{FF2B5EF4-FFF2-40B4-BE49-F238E27FC236}">
                <a16:creationId xmlns="" xmlns:a16="http://schemas.microsoft.com/office/drawing/2014/main" id="{2A7E1148-5B59-4F37-9A3B-D6DFEEAC91F6}"/>
              </a:ext>
            </a:extLst>
          </p:cNvPr>
          <p:cNvSpPr/>
          <p:nvPr/>
        </p:nvSpPr>
        <p:spPr>
          <a:xfrm>
            <a:off x="4487464" y="2829263"/>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42" name="Rounded Rectangle 31">
            <a:extLst>
              <a:ext uri="{FF2B5EF4-FFF2-40B4-BE49-F238E27FC236}">
                <a16:creationId xmlns="" xmlns:a16="http://schemas.microsoft.com/office/drawing/2014/main" id="{ADF40A3C-9899-48B2-B4C2-B46053A8F644}"/>
              </a:ext>
            </a:extLst>
          </p:cNvPr>
          <p:cNvSpPr/>
          <p:nvPr/>
        </p:nvSpPr>
        <p:spPr>
          <a:xfrm>
            <a:off x="6705517" y="1843934"/>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43" name="Rounded Rectangle 32">
            <a:extLst>
              <a:ext uri="{FF2B5EF4-FFF2-40B4-BE49-F238E27FC236}">
                <a16:creationId xmlns="" xmlns:a16="http://schemas.microsoft.com/office/drawing/2014/main" id="{5681BF14-F45E-4A57-B053-24D6BC4036F1}"/>
              </a:ext>
            </a:extLst>
          </p:cNvPr>
          <p:cNvSpPr/>
          <p:nvPr/>
        </p:nvSpPr>
        <p:spPr>
          <a:xfrm>
            <a:off x="8664505" y="2486826"/>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Tree>
    <p:extLst>
      <p:ext uri="{BB962C8B-B14F-4D97-AF65-F5344CB8AC3E}">
        <p14:creationId xmlns:p14="http://schemas.microsoft.com/office/powerpoint/2010/main" val="8012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Visibility in cluster</a:t>
            </a:r>
            <a:endParaRPr lang="en-US" dirty="0"/>
          </a:p>
        </p:txBody>
      </p:sp>
      <p:sp>
        <p:nvSpPr>
          <p:cNvPr id="4" name="Text Placeholder 3">
            <a:extLst>
              <a:ext uri="{FF2B5EF4-FFF2-40B4-BE49-F238E27FC236}">
                <a16:creationId xmlns="" xmlns:a16="http://schemas.microsoft.com/office/drawing/2014/main" id="{2F57E656-789B-4258-91B0-BD5D018D1004}"/>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571975"/>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4</a:t>
            </a:r>
          </a:p>
        </p:txBody>
      </p:sp>
    </p:spTree>
    <p:extLst>
      <p:ext uri="{BB962C8B-B14F-4D97-AF65-F5344CB8AC3E}">
        <p14:creationId xmlns:p14="http://schemas.microsoft.com/office/powerpoint/2010/main" val="17872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Visibility about your Kubernetes cluster</a:t>
            </a:r>
            <a:endParaRPr lang="en-US" dirty="0"/>
          </a:p>
        </p:txBody>
      </p:sp>
      <p:sp>
        <p:nvSpPr>
          <p:cNvPr id="11" name="Rectangle 10"/>
          <p:cNvSpPr/>
          <p:nvPr/>
        </p:nvSpPr>
        <p:spPr>
          <a:xfrm>
            <a:off x="9326825"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Tracing</a:t>
            </a:r>
          </a:p>
        </p:txBody>
      </p:sp>
      <p:sp>
        <p:nvSpPr>
          <p:cNvPr id="12" name="Rectangle 11"/>
          <p:cNvSpPr/>
          <p:nvPr/>
        </p:nvSpPr>
        <p:spPr>
          <a:xfrm>
            <a:off x="7254208"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Alerts</a:t>
            </a:r>
          </a:p>
        </p:txBody>
      </p:sp>
      <p:sp>
        <p:nvSpPr>
          <p:cNvPr id="13" name="Rectangle 12"/>
          <p:cNvSpPr/>
          <p:nvPr/>
        </p:nvSpPr>
        <p:spPr>
          <a:xfrm>
            <a:off x="5181591"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Events</a:t>
            </a:r>
          </a:p>
        </p:txBody>
      </p:sp>
      <p:sp>
        <p:nvSpPr>
          <p:cNvPr id="14" name="Rectangle 13"/>
          <p:cNvSpPr/>
          <p:nvPr/>
        </p:nvSpPr>
        <p:spPr>
          <a:xfrm>
            <a:off x="3108973"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p:txBody>
      </p:sp>
      <p:sp>
        <p:nvSpPr>
          <p:cNvPr id="15" name="Rectangle 14"/>
          <p:cNvSpPr/>
          <p:nvPr/>
        </p:nvSpPr>
        <p:spPr>
          <a:xfrm>
            <a:off x="1036376"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Logs</a:t>
            </a:r>
          </a:p>
        </p:txBody>
      </p:sp>
      <p:sp>
        <p:nvSpPr>
          <p:cNvPr id="17" name="Rectangle 16"/>
          <p:cNvSpPr/>
          <p:nvPr/>
        </p:nvSpPr>
        <p:spPr>
          <a:xfrm>
            <a:off x="8961065" y="495574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p:txBody>
      </p:sp>
      <p:sp>
        <p:nvSpPr>
          <p:cNvPr id="18" name="Rectangle 17"/>
          <p:cNvSpPr/>
          <p:nvPr/>
        </p:nvSpPr>
        <p:spPr>
          <a:xfrm>
            <a:off x="6319501" y="4985741"/>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a:t>
            </a:r>
          </a:p>
        </p:txBody>
      </p:sp>
      <p:sp>
        <p:nvSpPr>
          <p:cNvPr id="19" name="Rectangle 18"/>
          <p:cNvSpPr/>
          <p:nvPr/>
        </p:nvSpPr>
        <p:spPr>
          <a:xfrm>
            <a:off x="3677939" y="500993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Node</a:t>
            </a:r>
          </a:p>
        </p:txBody>
      </p:sp>
      <p:sp>
        <p:nvSpPr>
          <p:cNvPr id="20" name="Rectangle 19"/>
          <p:cNvSpPr/>
          <p:nvPr/>
        </p:nvSpPr>
        <p:spPr>
          <a:xfrm>
            <a:off x="1036376" y="4985742"/>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a:t>
            </a:r>
          </a:p>
        </p:txBody>
      </p:sp>
      <p:cxnSp>
        <p:nvCxnSpPr>
          <p:cNvPr id="4" name="Straight Arrow Connector 3"/>
          <p:cNvCxnSpPr>
            <a:cxnSpLocks/>
            <a:stCxn id="15" idx="2"/>
          </p:cNvCxnSpPr>
          <p:nvPr/>
        </p:nvCxnSpPr>
        <p:spPr>
          <a:xfrm>
            <a:off x="1950776" y="2883139"/>
            <a:ext cx="20320"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15" idx="2"/>
          </p:cNvCxnSpPr>
          <p:nvPr/>
        </p:nvCxnSpPr>
        <p:spPr>
          <a:xfrm>
            <a:off x="1950776" y="2883139"/>
            <a:ext cx="2661883"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7" name="Straight Arrow Connector 36"/>
          <p:cNvCxnSpPr>
            <a:cxnSpLocks/>
            <a:stCxn id="11" idx="2"/>
          </p:cNvCxnSpPr>
          <p:nvPr/>
        </p:nvCxnSpPr>
        <p:spPr>
          <a:xfrm flipH="1">
            <a:off x="7203439" y="2883139"/>
            <a:ext cx="3037787"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5" idx="2"/>
          </p:cNvCxnSpPr>
          <p:nvPr/>
        </p:nvCxnSpPr>
        <p:spPr>
          <a:xfrm>
            <a:off x="1950776" y="2883140"/>
            <a:ext cx="5303445"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a:stCxn id="15" idx="2"/>
            <a:endCxn id="17" idx="0"/>
          </p:cNvCxnSpPr>
          <p:nvPr/>
        </p:nvCxnSpPr>
        <p:spPr>
          <a:xfrm>
            <a:off x="1950777" y="2883140"/>
            <a:ext cx="8107569"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13" idx="2"/>
            <a:endCxn id="17" idx="0"/>
          </p:cNvCxnSpPr>
          <p:nvPr/>
        </p:nvCxnSpPr>
        <p:spPr>
          <a:xfrm>
            <a:off x="6095991" y="2883140"/>
            <a:ext cx="3962355"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a:stCxn id="13" idx="2"/>
          </p:cNvCxnSpPr>
          <p:nvPr/>
        </p:nvCxnSpPr>
        <p:spPr>
          <a:xfrm>
            <a:off x="6095991" y="2883140"/>
            <a:ext cx="1158231"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a:stCxn id="13" idx="2"/>
          </p:cNvCxnSpPr>
          <p:nvPr/>
        </p:nvCxnSpPr>
        <p:spPr>
          <a:xfrm flipH="1">
            <a:off x="4612660" y="2883139"/>
            <a:ext cx="1483331"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a:stCxn id="13" idx="2"/>
          </p:cNvCxnSpPr>
          <p:nvPr/>
        </p:nvCxnSpPr>
        <p:spPr>
          <a:xfrm flipH="1">
            <a:off x="1971098" y="2883139"/>
            <a:ext cx="4124893"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a:stCxn id="14" idx="2"/>
            <a:endCxn id="17" idx="0"/>
          </p:cNvCxnSpPr>
          <p:nvPr/>
        </p:nvCxnSpPr>
        <p:spPr>
          <a:xfrm>
            <a:off x="4023374" y="2883140"/>
            <a:ext cx="6034972"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a:stCxn id="14" idx="2"/>
          </p:cNvCxnSpPr>
          <p:nvPr/>
        </p:nvCxnSpPr>
        <p:spPr>
          <a:xfrm>
            <a:off x="4023373" y="2883140"/>
            <a:ext cx="3230848"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a:stCxn id="14" idx="2"/>
          </p:cNvCxnSpPr>
          <p:nvPr/>
        </p:nvCxnSpPr>
        <p:spPr>
          <a:xfrm>
            <a:off x="4023374" y="2883139"/>
            <a:ext cx="589285"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14" idx="2"/>
          </p:cNvCxnSpPr>
          <p:nvPr/>
        </p:nvCxnSpPr>
        <p:spPr>
          <a:xfrm flipH="1">
            <a:off x="1971096" y="2883139"/>
            <a:ext cx="2052277"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2" name="Straight Arrow Connector 71"/>
          <p:cNvCxnSpPr>
            <a:cxnSpLocks/>
            <a:stCxn id="11" idx="2"/>
            <a:endCxn id="17" idx="0"/>
          </p:cNvCxnSpPr>
          <p:nvPr/>
        </p:nvCxnSpPr>
        <p:spPr>
          <a:xfrm flipH="1">
            <a:off x="10058345" y="2883140"/>
            <a:ext cx="182880"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a:stCxn id="12" idx="2"/>
          </p:cNvCxnSpPr>
          <p:nvPr/>
        </p:nvCxnSpPr>
        <p:spPr>
          <a:xfrm flipH="1">
            <a:off x="7254221" y="2883140"/>
            <a:ext cx="914387"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cxnSpLocks/>
            <a:stCxn id="12" idx="2"/>
            <a:endCxn id="17" idx="0"/>
          </p:cNvCxnSpPr>
          <p:nvPr/>
        </p:nvCxnSpPr>
        <p:spPr>
          <a:xfrm>
            <a:off x="8168609" y="2883140"/>
            <a:ext cx="1889737"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12" idx="2"/>
          </p:cNvCxnSpPr>
          <p:nvPr/>
        </p:nvCxnSpPr>
        <p:spPr>
          <a:xfrm flipH="1">
            <a:off x="4612659" y="2883139"/>
            <a:ext cx="3555949"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a:stCxn id="11" idx="2"/>
          </p:cNvCxnSpPr>
          <p:nvPr/>
        </p:nvCxnSpPr>
        <p:spPr>
          <a:xfrm flipH="1">
            <a:off x="4612657" y="2883139"/>
            <a:ext cx="5628568" cy="21026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cxnSpLocks/>
            <a:stCxn id="12" idx="2"/>
          </p:cNvCxnSpPr>
          <p:nvPr/>
        </p:nvCxnSpPr>
        <p:spPr>
          <a:xfrm flipH="1">
            <a:off x="1971096" y="2883139"/>
            <a:ext cx="6197512"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cxnSpLocks/>
            <a:stCxn id="11" idx="2"/>
          </p:cNvCxnSpPr>
          <p:nvPr/>
        </p:nvCxnSpPr>
        <p:spPr>
          <a:xfrm flipH="1">
            <a:off x="1975411" y="2883139"/>
            <a:ext cx="8265815"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366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9" name="Group 8">
            <a:extLst>
              <a:ext uri="{FF2B5EF4-FFF2-40B4-BE49-F238E27FC236}">
                <a16:creationId xmlns="" xmlns:a16="http://schemas.microsoft.com/office/drawing/2014/main" id="{775FDC7E-A431-4E1F-8B57-FC4F5FB4C451}"/>
              </a:ext>
            </a:extLst>
          </p:cNvPr>
          <p:cNvGrpSpPr/>
          <p:nvPr/>
        </p:nvGrpSpPr>
        <p:grpSpPr>
          <a:xfrm>
            <a:off x="6493833" y="1844057"/>
            <a:ext cx="3413723" cy="2231120"/>
            <a:chOff x="4297683" y="2023116"/>
            <a:chExt cx="2560292" cy="1673340"/>
          </a:xfrm>
        </p:grpSpPr>
        <p:grpSp>
          <p:nvGrpSpPr>
            <p:cNvPr id="5" name="Group 4">
              <a:extLst>
                <a:ext uri="{FF2B5EF4-FFF2-40B4-BE49-F238E27FC236}">
                  <a16:creationId xmlns="" xmlns:a16="http://schemas.microsoft.com/office/drawing/2014/main" id="{21E0532B-F0EB-4DC0-87D7-C3B2E0ACBE8A}"/>
                </a:ext>
              </a:extLst>
            </p:cNvPr>
            <p:cNvGrpSpPr/>
            <p:nvPr/>
          </p:nvGrpSpPr>
          <p:grpSpPr>
            <a:xfrm>
              <a:off x="6126455" y="2023116"/>
              <a:ext cx="731520" cy="576072"/>
              <a:chOff x="7760178" y="2619083"/>
              <a:chExt cx="731520" cy="576072"/>
            </a:xfrm>
          </p:grpSpPr>
          <p:sp>
            <p:nvSpPr>
              <p:cNvPr id="119" name="TextBox 118">
                <a:extLst>
                  <a:ext uri="{FF2B5EF4-FFF2-40B4-BE49-F238E27FC236}">
                    <a16:creationId xmlns="" xmlns:a16="http://schemas.microsoft.com/office/drawing/2014/main" id="{4C3E5F94-475C-4610-85B3-F7C7EF42B24B}"/>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18" name="TextBox 117">
                <a:extLst>
                  <a:ext uri="{FF2B5EF4-FFF2-40B4-BE49-F238E27FC236}">
                    <a16:creationId xmlns="" xmlns:a16="http://schemas.microsoft.com/office/drawing/2014/main" id="{81F9F330-F68C-4433-965E-910865D24C63}"/>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2" name="Group 121">
              <a:extLst>
                <a:ext uri="{FF2B5EF4-FFF2-40B4-BE49-F238E27FC236}">
                  <a16:creationId xmlns="" xmlns:a16="http://schemas.microsoft.com/office/drawing/2014/main" id="{D8C6DBE5-9C8F-4D6B-988F-98BBAC167D9D}"/>
                </a:ext>
              </a:extLst>
            </p:cNvPr>
            <p:cNvGrpSpPr/>
            <p:nvPr/>
          </p:nvGrpSpPr>
          <p:grpSpPr>
            <a:xfrm>
              <a:off x="5303504" y="2023116"/>
              <a:ext cx="731520" cy="576072"/>
              <a:chOff x="7760178" y="2619083"/>
              <a:chExt cx="731520" cy="576072"/>
            </a:xfrm>
          </p:grpSpPr>
          <p:sp>
            <p:nvSpPr>
              <p:cNvPr id="124" name="TextBox 123">
                <a:extLst>
                  <a:ext uri="{FF2B5EF4-FFF2-40B4-BE49-F238E27FC236}">
                    <a16:creationId xmlns="" xmlns:a16="http://schemas.microsoft.com/office/drawing/2014/main" id="{5C15FE7C-94B2-4D9E-B8AD-F5C79A3A09BA}"/>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25" name="TextBox 124">
                <a:extLst>
                  <a:ext uri="{FF2B5EF4-FFF2-40B4-BE49-F238E27FC236}">
                    <a16:creationId xmlns="" xmlns:a16="http://schemas.microsoft.com/office/drawing/2014/main" id="{7553A4D5-AB16-43E3-BFF5-C2DAE14F2D1B}"/>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7" name="Group 126">
              <a:extLst>
                <a:ext uri="{FF2B5EF4-FFF2-40B4-BE49-F238E27FC236}">
                  <a16:creationId xmlns="" xmlns:a16="http://schemas.microsoft.com/office/drawing/2014/main" id="{ED0717F9-73EB-4532-A35D-D575B01FA329}"/>
                </a:ext>
              </a:extLst>
            </p:cNvPr>
            <p:cNvGrpSpPr/>
            <p:nvPr/>
          </p:nvGrpSpPr>
          <p:grpSpPr>
            <a:xfrm>
              <a:off x="4297683" y="2023116"/>
              <a:ext cx="731520" cy="576072"/>
              <a:chOff x="7760178" y="2619083"/>
              <a:chExt cx="731520" cy="576072"/>
            </a:xfrm>
          </p:grpSpPr>
          <p:sp>
            <p:nvSpPr>
              <p:cNvPr id="129" name="TextBox 128">
                <a:extLst>
                  <a:ext uri="{FF2B5EF4-FFF2-40B4-BE49-F238E27FC236}">
                    <a16:creationId xmlns="" xmlns:a16="http://schemas.microsoft.com/office/drawing/2014/main" id="{8BACEE3A-394E-4B5B-96E3-281DB678C3CF}"/>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0" name="TextBox 129">
                <a:extLst>
                  <a:ext uri="{FF2B5EF4-FFF2-40B4-BE49-F238E27FC236}">
                    <a16:creationId xmlns="" xmlns:a16="http://schemas.microsoft.com/office/drawing/2014/main" id="{96B4E033-B6FF-4B6C-B741-57AC01AD247C}"/>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nvGrpSpPr>
            <p:cNvPr id="132" name="Group 131">
              <a:extLst>
                <a:ext uri="{FF2B5EF4-FFF2-40B4-BE49-F238E27FC236}">
                  <a16:creationId xmlns="" xmlns:a16="http://schemas.microsoft.com/office/drawing/2014/main" id="{C1A4D918-FC0B-40F5-8298-E5E07A17119D}"/>
                </a:ext>
              </a:extLst>
            </p:cNvPr>
            <p:cNvGrpSpPr/>
            <p:nvPr/>
          </p:nvGrpSpPr>
          <p:grpSpPr>
            <a:xfrm>
              <a:off x="6126455" y="3120384"/>
              <a:ext cx="731520" cy="576072"/>
              <a:chOff x="7760178" y="2619083"/>
              <a:chExt cx="731520" cy="576072"/>
            </a:xfrm>
          </p:grpSpPr>
          <p:sp>
            <p:nvSpPr>
              <p:cNvPr id="134" name="TextBox 133">
                <a:extLst>
                  <a:ext uri="{FF2B5EF4-FFF2-40B4-BE49-F238E27FC236}">
                    <a16:creationId xmlns="" xmlns:a16="http://schemas.microsoft.com/office/drawing/2014/main" id="{34991D41-2A76-4950-A56F-11A6BE3F3056}"/>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5" name="TextBox 134">
                <a:extLst>
                  <a:ext uri="{FF2B5EF4-FFF2-40B4-BE49-F238E27FC236}">
                    <a16:creationId xmlns="" xmlns:a16="http://schemas.microsoft.com/office/drawing/2014/main" id="{CBD6916C-D863-479C-B8B4-D74615A787A2}"/>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37" name="Group 136">
              <a:extLst>
                <a:ext uri="{FF2B5EF4-FFF2-40B4-BE49-F238E27FC236}">
                  <a16:creationId xmlns="" xmlns:a16="http://schemas.microsoft.com/office/drawing/2014/main" id="{293B31DD-C62F-4E8D-B5B9-E383FF65657F}"/>
                </a:ext>
              </a:extLst>
            </p:cNvPr>
            <p:cNvGrpSpPr/>
            <p:nvPr/>
          </p:nvGrpSpPr>
          <p:grpSpPr>
            <a:xfrm>
              <a:off x="5303504" y="3120384"/>
              <a:ext cx="731520" cy="576072"/>
              <a:chOff x="7760178" y="2619083"/>
              <a:chExt cx="731520" cy="576072"/>
            </a:xfrm>
          </p:grpSpPr>
          <p:sp>
            <p:nvSpPr>
              <p:cNvPr id="139" name="TextBox 138">
                <a:extLst>
                  <a:ext uri="{FF2B5EF4-FFF2-40B4-BE49-F238E27FC236}">
                    <a16:creationId xmlns="" xmlns:a16="http://schemas.microsoft.com/office/drawing/2014/main" id="{A6D11A0D-2566-41A1-BB63-0D138EC17B41}"/>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0" name="TextBox 139">
                <a:extLst>
                  <a:ext uri="{FF2B5EF4-FFF2-40B4-BE49-F238E27FC236}">
                    <a16:creationId xmlns="" xmlns:a16="http://schemas.microsoft.com/office/drawing/2014/main" id="{27177C16-42D1-423C-BE08-558286A8BFA7}"/>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42" name="Group 141">
              <a:extLst>
                <a:ext uri="{FF2B5EF4-FFF2-40B4-BE49-F238E27FC236}">
                  <a16:creationId xmlns="" xmlns:a16="http://schemas.microsoft.com/office/drawing/2014/main" id="{F11CF704-81A1-4058-80B0-CEDA0C3BE3FE}"/>
                </a:ext>
              </a:extLst>
            </p:cNvPr>
            <p:cNvGrpSpPr/>
            <p:nvPr/>
          </p:nvGrpSpPr>
          <p:grpSpPr>
            <a:xfrm>
              <a:off x="4297683" y="3120384"/>
              <a:ext cx="731520" cy="576072"/>
              <a:chOff x="7760178" y="2619083"/>
              <a:chExt cx="731520" cy="576072"/>
            </a:xfrm>
          </p:grpSpPr>
          <p:sp>
            <p:nvSpPr>
              <p:cNvPr id="144" name="TextBox 143">
                <a:extLst>
                  <a:ext uri="{FF2B5EF4-FFF2-40B4-BE49-F238E27FC236}">
                    <a16:creationId xmlns="" xmlns:a16="http://schemas.microsoft.com/office/drawing/2014/main" id="{FBF5BC23-5EDD-47AB-B685-3ACF5366117C}"/>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5" name="TextBox 144">
                <a:extLst>
                  <a:ext uri="{FF2B5EF4-FFF2-40B4-BE49-F238E27FC236}">
                    <a16:creationId xmlns="" xmlns:a16="http://schemas.microsoft.com/office/drawing/2014/main" id="{BF9A339C-C8A5-4B3B-A106-AE8443A18AED}"/>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grpSp>
        <p:nvGrpSpPr>
          <p:cNvPr id="10" name="Group 9">
            <a:extLst>
              <a:ext uri="{FF2B5EF4-FFF2-40B4-BE49-F238E27FC236}">
                <a16:creationId xmlns="" xmlns:a16="http://schemas.microsoft.com/office/drawing/2014/main" id="{CEFF69E4-64A6-49DF-AE84-E13F2E713833}"/>
              </a:ext>
            </a:extLst>
          </p:cNvPr>
          <p:cNvGrpSpPr/>
          <p:nvPr/>
        </p:nvGrpSpPr>
        <p:grpSpPr>
          <a:xfrm>
            <a:off x="6812937" y="2000344"/>
            <a:ext cx="2775515" cy="1653147"/>
            <a:chOff x="4537011" y="2140331"/>
            <a:chExt cx="2081636" cy="1239860"/>
          </a:xfrm>
        </p:grpSpPr>
        <p:pic>
          <p:nvPicPr>
            <p:cNvPr id="120" name="Picture 119">
              <a:extLst>
                <a:ext uri="{FF2B5EF4-FFF2-40B4-BE49-F238E27FC236}">
                  <a16:creationId xmlns="" xmlns:a16="http://schemas.microsoft.com/office/drawing/2014/main" id="{FC7ABAEA-004B-4661-90D2-F884DDE3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2140331"/>
              <a:ext cx="252864" cy="142592"/>
            </a:xfrm>
            <a:prstGeom prst="rect">
              <a:avLst/>
            </a:prstGeom>
          </p:spPr>
        </p:pic>
        <p:pic>
          <p:nvPicPr>
            <p:cNvPr id="123" name="Picture 122">
              <a:extLst>
                <a:ext uri="{FF2B5EF4-FFF2-40B4-BE49-F238E27FC236}">
                  <a16:creationId xmlns="" xmlns:a16="http://schemas.microsoft.com/office/drawing/2014/main" id="{CAC64F43-AEEC-4750-82BB-2DE25A127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2140331"/>
              <a:ext cx="252864" cy="142592"/>
            </a:xfrm>
            <a:prstGeom prst="rect">
              <a:avLst/>
            </a:prstGeom>
          </p:spPr>
        </p:pic>
        <p:pic>
          <p:nvPicPr>
            <p:cNvPr id="128" name="Picture 127">
              <a:extLst>
                <a:ext uri="{FF2B5EF4-FFF2-40B4-BE49-F238E27FC236}">
                  <a16:creationId xmlns="" xmlns:a16="http://schemas.microsoft.com/office/drawing/2014/main" id="{294FF0D6-4BFE-4567-BC37-A5F4BC5E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2140331"/>
              <a:ext cx="252864" cy="142592"/>
            </a:xfrm>
            <a:prstGeom prst="rect">
              <a:avLst/>
            </a:prstGeom>
          </p:spPr>
        </p:pic>
        <p:pic>
          <p:nvPicPr>
            <p:cNvPr id="133" name="Picture 132">
              <a:extLst>
                <a:ext uri="{FF2B5EF4-FFF2-40B4-BE49-F238E27FC236}">
                  <a16:creationId xmlns="" xmlns:a16="http://schemas.microsoft.com/office/drawing/2014/main" id="{5AF3F398-68E5-4666-AB8C-2C9FDEBD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3237599"/>
              <a:ext cx="252864" cy="142592"/>
            </a:xfrm>
            <a:prstGeom prst="rect">
              <a:avLst/>
            </a:prstGeom>
          </p:spPr>
        </p:pic>
        <p:pic>
          <p:nvPicPr>
            <p:cNvPr id="138" name="Picture 137">
              <a:extLst>
                <a:ext uri="{FF2B5EF4-FFF2-40B4-BE49-F238E27FC236}">
                  <a16:creationId xmlns="" xmlns:a16="http://schemas.microsoft.com/office/drawing/2014/main" id="{8D4C688E-1786-49E3-A955-34F393BD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3237599"/>
              <a:ext cx="252864" cy="142592"/>
            </a:xfrm>
            <a:prstGeom prst="rect">
              <a:avLst/>
            </a:prstGeom>
          </p:spPr>
        </p:pic>
        <p:pic>
          <p:nvPicPr>
            <p:cNvPr id="143" name="Picture 142">
              <a:extLst>
                <a:ext uri="{FF2B5EF4-FFF2-40B4-BE49-F238E27FC236}">
                  <a16:creationId xmlns="" xmlns:a16="http://schemas.microsoft.com/office/drawing/2014/main" id="{9F828500-388B-4DD1-A531-07E1BBD9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3237599"/>
              <a:ext cx="252864" cy="142592"/>
            </a:xfrm>
            <a:prstGeom prst="rect">
              <a:avLst/>
            </a:prstGeom>
          </p:spPr>
        </p:pic>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223" y="1907207"/>
            <a:ext cx="533173" cy="605223"/>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159" y="3003012"/>
            <a:ext cx="569301" cy="683163"/>
          </a:xfrm>
          <a:prstGeom prst="rect">
            <a:avLst/>
          </a:prstGeom>
        </p:spPr>
      </p:pic>
      <p:sp>
        <p:nvSpPr>
          <p:cNvPr id="59" name="Rounded Rectangle 58"/>
          <p:cNvSpPr/>
          <p:nvPr/>
        </p:nvSpPr>
        <p:spPr>
          <a:xfrm>
            <a:off x="6371915" y="1722139"/>
            <a:ext cx="121920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sp>
        <p:nvSpPr>
          <p:cNvPr id="60" name="Rounded Rectangle 59"/>
          <p:cNvSpPr/>
          <p:nvPr/>
        </p:nvSpPr>
        <p:spPr>
          <a:xfrm>
            <a:off x="6249997" y="1600220"/>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AZ1</a:t>
            </a:r>
          </a:p>
        </p:txBody>
      </p:sp>
      <p:sp>
        <p:nvSpPr>
          <p:cNvPr id="61" name="Rounded Rectangle 60"/>
          <p:cNvSpPr/>
          <p:nvPr/>
        </p:nvSpPr>
        <p:spPr>
          <a:xfrm>
            <a:off x="6128077" y="1478301"/>
            <a:ext cx="4511040" cy="365760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2" name="Rounded Rectangle 61"/>
          <p:cNvSpPr/>
          <p:nvPr/>
        </p:nvSpPr>
        <p:spPr>
          <a:xfrm>
            <a:off x="6249953" y="3185147"/>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AZ2</a:t>
            </a:r>
          </a:p>
        </p:txBody>
      </p:sp>
      <p:sp>
        <p:nvSpPr>
          <p:cNvPr id="63" name="Rounded Rectangle 62"/>
          <p:cNvSpPr/>
          <p:nvPr/>
        </p:nvSpPr>
        <p:spPr>
          <a:xfrm>
            <a:off x="7713020" y="1722139"/>
            <a:ext cx="231648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cxnSp>
        <p:nvCxnSpPr>
          <p:cNvPr id="91" name="Straight Connector 90"/>
          <p:cNvCxnSpPr>
            <a:cxnSpLocks/>
            <a:stCxn id="58" idx="0"/>
            <a:endCxn id="57" idx="2"/>
          </p:cNvCxnSpPr>
          <p:nvPr/>
        </p:nvCxnSpPr>
        <p:spPr>
          <a:xfrm flipV="1">
            <a:off x="5358809" y="2512430"/>
            <a:ext cx="0" cy="490583"/>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cxnSpLocks/>
            <a:stCxn id="130" idx="1"/>
            <a:endCxn id="57" idx="3"/>
          </p:cNvCxnSpPr>
          <p:nvPr/>
        </p:nvCxnSpPr>
        <p:spPr>
          <a:xfrm flipH="1">
            <a:off x="5625396" y="2209818"/>
            <a:ext cx="868437" cy="1"/>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136" y="4176759"/>
            <a:ext cx="593347" cy="593347"/>
          </a:xfrm>
          <a:prstGeom prst="rect">
            <a:avLst/>
          </a:prstGeom>
        </p:spPr>
      </p:pic>
      <p:cxnSp>
        <p:nvCxnSpPr>
          <p:cNvPr id="94" name="Straight Connector 93"/>
          <p:cNvCxnSpPr>
            <a:cxnSpLocks/>
            <a:stCxn id="93" idx="0"/>
            <a:endCxn id="58" idx="2"/>
          </p:cNvCxnSpPr>
          <p:nvPr/>
        </p:nvCxnSpPr>
        <p:spPr>
          <a:xfrm flipV="1">
            <a:off x="5358809" y="3686175"/>
            <a:ext cx="0" cy="490584"/>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19093" y="1914098"/>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CloudWatch</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Logs</a:t>
            </a:r>
          </a:p>
        </p:txBody>
      </p:sp>
      <p:sp>
        <p:nvSpPr>
          <p:cNvPr id="96" name="TextBox 95"/>
          <p:cNvSpPr txBox="1"/>
          <p:nvPr/>
        </p:nvSpPr>
        <p:spPr>
          <a:xfrm>
            <a:off x="3919093" y="3113170"/>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Elasticsearch</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Service</a:t>
            </a:r>
          </a:p>
        </p:txBody>
      </p:sp>
      <p:sp>
        <p:nvSpPr>
          <p:cNvPr id="97" name="TextBox 96"/>
          <p:cNvSpPr txBox="1"/>
          <p:nvPr/>
        </p:nvSpPr>
        <p:spPr>
          <a:xfrm>
            <a:off x="4284333" y="4329803"/>
            <a:ext cx="774761" cy="256545"/>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Kibana</a:t>
            </a:r>
          </a:p>
        </p:txBody>
      </p:sp>
      <p:sp>
        <p:nvSpPr>
          <p:cNvPr id="98" name="TextBox 97"/>
          <p:cNvSpPr txBox="1"/>
          <p:nvPr/>
        </p:nvSpPr>
        <p:spPr>
          <a:xfrm>
            <a:off x="10868458" y="1991622"/>
            <a:ext cx="1079639" cy="420756"/>
          </a:xfrm>
          <a:prstGeom prst="rect">
            <a:avLst/>
          </a:prstGeom>
          <a:noFill/>
        </p:spPr>
        <p:txBody>
          <a:bodyPr wrap="square" rtlCol="0">
            <a:spAutoFit/>
          </a:bodyPr>
          <a:lstStyle/>
          <a:p>
            <a:pPr defTabSz="609585"/>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Fluentd</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DaemonSet</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99" name="Straight Connector 98"/>
          <p:cNvCxnSpPr>
            <a:cxnSpLocks/>
            <a:endCxn id="120" idx="3"/>
          </p:cNvCxnSpPr>
          <p:nvPr/>
        </p:nvCxnSpPr>
        <p:spPr>
          <a:xfrm flipH="1">
            <a:off x="9588452" y="2095405"/>
            <a:ext cx="1280005"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6" name="Shape 159">
            <a:extLst>
              <a:ext uri="{FF2B5EF4-FFF2-40B4-BE49-F238E27FC236}">
                <a16:creationId xmlns="" xmlns:a16="http://schemas.microsoft.com/office/drawing/2014/main" id="{0C6A2C24-651C-47BC-B926-33790CDD74AD}"/>
              </a:ext>
            </a:extLst>
          </p:cNvPr>
          <p:cNvSpPr txBox="1">
            <a:spLocks/>
          </p:cNvSpPr>
          <p:nvPr/>
        </p:nvSpPr>
        <p:spPr>
          <a:xfrm>
            <a:off x="536963" y="3185163"/>
            <a:ext cx="2560320" cy="40011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1800" spc="67" dirty="0">
                <a:gradFill>
                  <a:gsLst>
                    <a:gs pos="34043">
                      <a:schemeClr val="tx1"/>
                    </a:gs>
                    <a:gs pos="65730">
                      <a:schemeClr val="tx1"/>
                    </a:gs>
                  </a:gsLst>
                  <a:lin ang="5400000" scaled="1"/>
                </a:gradFill>
                <a:latin typeface="Arial" panose="020B0604020202020204" pitchFamily="34" charset="0"/>
                <a:cs typeface="Arial" panose="020B0604020202020204" pitchFamily="34" charset="0"/>
              </a:rPr>
              <a:t>Kubectl logs</a:t>
            </a:r>
          </a:p>
        </p:txBody>
      </p:sp>
      <p:sp>
        <p:nvSpPr>
          <p:cNvPr id="148" name="Shape 159">
            <a:extLst>
              <a:ext uri="{FF2B5EF4-FFF2-40B4-BE49-F238E27FC236}">
                <a16:creationId xmlns="" xmlns:a16="http://schemas.microsoft.com/office/drawing/2014/main" id="{ACCE17FE-D1FB-4902-A80E-9E90C71B1F29}"/>
              </a:ext>
            </a:extLst>
          </p:cNvPr>
          <p:cNvSpPr txBox="1">
            <a:spLocks/>
          </p:cNvSpPr>
          <p:nvPr/>
        </p:nvSpPr>
        <p:spPr>
          <a:xfrm>
            <a:off x="536963" y="3781420"/>
            <a:ext cx="2560320" cy="95410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2400"/>
              </a:spcBef>
              <a:buSzPct val="100000"/>
            </a:pP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E</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lasticsearch (index),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luentd (store), and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ibana (visualize)</a:t>
            </a:r>
            <a:endParaRPr lang="en-US"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8" name="Shape 100">
            <a:extLst>
              <a:ext uri="{FF2B5EF4-FFF2-40B4-BE49-F238E27FC236}">
                <a16:creationId xmlns="" xmlns:a16="http://schemas.microsoft.com/office/drawing/2014/main" id="{C9500E5B-F817-4547-8189-64441E830BD8}"/>
              </a:ext>
            </a:extLst>
          </p:cNvPr>
          <p:cNvSpPr txBox="1">
            <a:spLocks/>
          </p:cNvSpPr>
          <p:nvPr/>
        </p:nvSpPr>
        <p:spPr>
          <a:xfrm>
            <a:off x="536963" y="1705292"/>
            <a:ext cx="1968677" cy="626440"/>
          </a:xfrm>
          <a:prstGeom prst="rect">
            <a:avLst/>
          </a:prstGeom>
        </p:spPr>
        <p:txBody>
          <a:bodyPr vert="horz" lIns="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rPr>
              <a:t>Logs</a:t>
            </a:r>
            <a:endParaRPr lang="en"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 xmlns:a16="http://schemas.microsoft.com/office/drawing/2014/main" id="{5EF02B73-A662-41EB-B967-8C848FC7234E}"/>
              </a:ext>
            </a:extLst>
          </p:cNvPr>
          <p:cNvCxnSpPr>
            <a:cxnSpLocks/>
          </p:cNvCxnSpPr>
          <p:nvPr/>
        </p:nvCxnSpPr>
        <p:spPr>
          <a:xfrm>
            <a:off x="536963" y="2697488"/>
            <a:ext cx="12192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2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95" grpId="0"/>
      <p:bldP spid="96" grpId="0"/>
      <p:bldP spid="97" grpId="0"/>
      <p:bldP spid="98" grpId="0"/>
      <p:bldP spid="1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367" y="3313976"/>
            <a:ext cx="7963637" cy="1658112"/>
          </a:xfrm>
          <a:prstGeom prst="rect">
            <a:avLst/>
          </a:prstGeom>
          <a:solidFill>
            <a:schemeClr val="bg1"/>
          </a:solid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b="1" dirty="0">
              <a:gradFill>
                <a:gsLst>
                  <a:gs pos="68000">
                    <a:srgbClr val="474746"/>
                  </a:gs>
                  <a:gs pos="28000">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5" name="Rectangle 4"/>
          <p:cNvSpPr/>
          <p:nvPr/>
        </p:nvSpPr>
        <p:spPr>
          <a:xfrm>
            <a:off x="3895819"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 exporter</a:t>
            </a:r>
          </a:p>
        </p:txBody>
      </p:sp>
      <p:sp>
        <p:nvSpPr>
          <p:cNvPr id="6" name="Rectangle 5"/>
          <p:cNvSpPr/>
          <p:nvPr/>
        </p:nvSpPr>
        <p:spPr>
          <a:xfrm>
            <a:off x="6515368"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Pod/Container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-state-metrics</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cAdvisor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 name="Rectangle 6"/>
          <p:cNvSpPr/>
          <p:nvPr/>
        </p:nvSpPr>
        <p:spPr>
          <a:xfrm>
            <a:off x="9134916"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JMX</a:t>
            </a:r>
          </a:p>
        </p:txBody>
      </p:sp>
      <p:sp>
        <p:nvSpPr>
          <p:cNvPr id="8" name="Rectangle 7"/>
          <p:cNvSpPr/>
          <p:nvPr/>
        </p:nvSpPr>
        <p:spPr>
          <a:xfrm>
            <a:off x="3780367" y="2370707"/>
            <a:ext cx="7963637" cy="829056"/>
          </a:xfrm>
          <a:prstGeom prst="rect">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Cluster-wide Aggregator</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Prometheus,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Heapster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p:cNvSpPr/>
          <p:nvPr/>
        </p:nvSpPr>
        <p:spPr>
          <a:xfrm>
            <a:off x="3780367" y="484169"/>
            <a:ext cx="7963637" cy="829056"/>
          </a:xfrm>
          <a:prstGeom prst="rect">
            <a:avLst/>
          </a:prstGeom>
          <a:solidFill>
            <a:schemeClr val="bg1"/>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Visualizer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Grafana</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Kibana, Dashboard</a:t>
            </a:r>
          </a:p>
        </p:txBody>
      </p:sp>
      <p:sp>
        <p:nvSpPr>
          <p:cNvPr id="10" name="Rectangle 9"/>
          <p:cNvSpPr/>
          <p:nvPr/>
        </p:nvSpPr>
        <p:spPr>
          <a:xfrm>
            <a:off x="3780367" y="5086300"/>
            <a:ext cx="7963637" cy="829056"/>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Data Model</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InfluxDB</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Graphite</a:t>
            </a:r>
          </a:p>
        </p:txBody>
      </p:sp>
      <p:sp>
        <p:nvSpPr>
          <p:cNvPr id="11" name="Shape 100">
            <a:extLst>
              <a:ext uri="{FF2B5EF4-FFF2-40B4-BE49-F238E27FC236}">
                <a16:creationId xmlns="" xmlns:a16="http://schemas.microsoft.com/office/drawing/2014/main" id="{C93C4099-4B72-469F-916E-F5FA4DD29BAF}"/>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rPr>
              <a:t>Metrics</a:t>
            </a:r>
            <a:endParaRPr lang="en"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 xmlns:a16="http://schemas.microsoft.com/office/drawing/2014/main" id="{341A40CE-3FDC-4761-911C-0792824FE880}"/>
              </a:ext>
            </a:extLst>
          </p:cNvPr>
          <p:cNvSpPr/>
          <p:nvPr/>
        </p:nvSpPr>
        <p:spPr>
          <a:xfrm>
            <a:off x="3780367" y="1427437"/>
            <a:ext cx="7963637" cy="829056"/>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Alerting</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AlertManager</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Kapacitor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134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21" presetClass="entr" presetSubtype="1"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6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Visibility</a:t>
            </a:r>
            <a:r>
              <a:rPr lang="en"/>
              <a:t> </a:t>
            </a:r>
            <a:r>
              <a:rPr lang="en-US"/>
              <a:t>in cluster </a:t>
            </a:r>
            <a:r>
              <a:rPr lang="en"/>
              <a:t>at Zalando</a:t>
            </a:r>
            <a:endParaRPr lang="en-US" dirty="0"/>
          </a:p>
        </p:txBody>
      </p:sp>
      <p:sp>
        <p:nvSpPr>
          <p:cNvPr id="5" name="Text Placeholder 4">
            <a:extLst>
              <a:ext uri="{FF2B5EF4-FFF2-40B4-BE49-F238E27FC236}">
                <a16:creationId xmlns="" xmlns:a16="http://schemas.microsoft.com/office/drawing/2014/main" id="{A8C2918A-AFC1-4527-AB42-D94F6370DB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41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a:t>Logging with Kubernetes</a:t>
            </a:r>
            <a:endParaRPr lang="en" dirty="0"/>
          </a:p>
        </p:txBody>
      </p:sp>
      <p:sp>
        <p:nvSpPr>
          <p:cNvPr id="5" name="Shape 159">
            <a:extLst>
              <a:ext uri="{FF2B5EF4-FFF2-40B4-BE49-F238E27FC236}">
                <a16:creationId xmlns="" xmlns:a16="http://schemas.microsoft.com/office/drawing/2014/main" id="{D67621D5-0D62-4295-BA09-A5AE2EE3ECFF}"/>
              </a:ext>
            </a:extLst>
          </p:cNvPr>
          <p:cNvSpPr txBox="1">
            <a:spLocks/>
          </p:cNvSpPr>
          <p:nvPr/>
        </p:nvSpPr>
        <p:spPr>
          <a:xfrm>
            <a:off x="571500" y="215302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Centralized logging solution: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hlinkClick r:id="rId3"/>
              </a:rPr>
              <a:t>Scalyr</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 xmlns:a16="http://schemas.microsoft.com/office/drawing/2014/main" id="{C0C50849-DDFF-40E4-9396-C174A4A4C51E}"/>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1FAC089C-D5C2-4F4B-9386-18A15334B390}"/>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32D05F29-A713-4516-8216-1DA1D0E9183A}"/>
              </a:ext>
            </a:extLst>
          </p:cNvPr>
          <p:cNvSpPr txBox="1">
            <a:spLocks/>
          </p:cNvSpPr>
          <p:nvPr/>
        </p:nvSpPr>
        <p:spPr>
          <a:xfrm>
            <a:off x="571500" y="4347562"/>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streams logs to a centralized account</a:t>
            </a:r>
          </a:p>
        </p:txBody>
      </p:sp>
      <p:sp>
        <p:nvSpPr>
          <p:cNvPr id="9" name="Shape 159">
            <a:extLst>
              <a:ext uri="{FF2B5EF4-FFF2-40B4-BE49-F238E27FC236}">
                <a16:creationId xmlns="" xmlns:a16="http://schemas.microsoft.com/office/drawing/2014/main" id="{58C4179A-ACC1-4890-BD93-9ACAF767E56C}"/>
              </a:ext>
            </a:extLst>
          </p:cNvPr>
          <p:cNvSpPr txBox="1">
            <a:spLocks/>
          </p:cNvSpPr>
          <p:nvPr/>
        </p:nvSpPr>
        <p:spPr>
          <a:xfrm>
            <a:off x="571500" y="3250294"/>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Applications just log to STDOUT </a:t>
            </a:r>
          </a:p>
        </p:txBody>
      </p:sp>
    </p:spTree>
    <p:extLst>
      <p:ext uri="{BB962C8B-B14F-4D97-AF65-F5344CB8AC3E}">
        <p14:creationId xmlns:p14="http://schemas.microsoft.com/office/powerpoint/2010/main" val="28921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dirty="0"/>
              <a:t>Monitoring setup</a:t>
            </a:r>
            <a:endParaRPr lang="en" dirty="0"/>
          </a:p>
        </p:txBody>
      </p:sp>
      <p:sp>
        <p:nvSpPr>
          <p:cNvPr id="5" name="Shape 159">
            <a:extLst>
              <a:ext uri="{FF2B5EF4-FFF2-40B4-BE49-F238E27FC236}">
                <a16:creationId xmlns="" xmlns:a16="http://schemas.microsoft.com/office/drawing/2014/main" id="{D67621D5-0D62-4295-BA09-A5AE2EE3ECFF}"/>
              </a:ext>
            </a:extLst>
          </p:cNvPr>
          <p:cNvSpPr txBox="1">
            <a:spLocks/>
          </p:cNvSpPr>
          <p:nvPr/>
        </p:nvSpPr>
        <p:spPr>
          <a:xfrm>
            <a:off x="564243" y="213845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Existing monitoring/alerting tool: </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hlinkClick r:id="rId3"/>
              </a:rPr>
              <a:t>ZMON</a:t>
            </a:r>
          </a:p>
        </p:txBody>
      </p:sp>
      <p:cxnSp>
        <p:nvCxnSpPr>
          <p:cNvPr id="6" name="Straight Connector 5">
            <a:extLst>
              <a:ext uri="{FF2B5EF4-FFF2-40B4-BE49-F238E27FC236}">
                <a16:creationId xmlns="" xmlns:a16="http://schemas.microsoft.com/office/drawing/2014/main" id="{C0C50849-DDFF-40E4-9396-C174A4A4C51E}"/>
              </a:ext>
            </a:extLst>
          </p:cNvPr>
          <p:cNvCxnSpPr>
            <a:cxnSpLocks/>
          </p:cNvCxnSpPr>
          <p:nvPr/>
        </p:nvCxnSpPr>
        <p:spPr>
          <a:xfrm>
            <a:off x="564243" y="289226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 xmlns:a16="http://schemas.microsoft.com/office/drawing/2014/main" id="{1FAC089C-D5C2-4F4B-9386-18A15334B390}"/>
              </a:ext>
            </a:extLst>
          </p:cNvPr>
          <p:cNvCxnSpPr>
            <a:cxnSpLocks/>
          </p:cNvCxnSpPr>
          <p:nvPr/>
        </p:nvCxnSpPr>
        <p:spPr>
          <a:xfrm>
            <a:off x="564243" y="398953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 xmlns:a16="http://schemas.microsoft.com/office/drawing/2014/main" id="{32D05F29-A713-4516-8216-1DA1D0E9183A}"/>
              </a:ext>
            </a:extLst>
          </p:cNvPr>
          <p:cNvSpPr txBox="1">
            <a:spLocks/>
          </p:cNvSpPr>
          <p:nvPr/>
        </p:nvSpPr>
        <p:spPr>
          <a:xfrm>
            <a:off x="564243" y="43329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Heapster</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collect pods metrics</a:t>
            </a:r>
          </a:p>
        </p:txBody>
      </p:sp>
      <p:sp>
        <p:nvSpPr>
          <p:cNvPr id="9" name="Shape 159">
            <a:extLst>
              <a:ext uri="{FF2B5EF4-FFF2-40B4-BE49-F238E27FC236}">
                <a16:creationId xmlns="" xmlns:a16="http://schemas.microsoft.com/office/drawing/2014/main" id="{58C4179A-ACC1-4890-BD93-9ACAF767E56C}"/>
              </a:ext>
            </a:extLst>
          </p:cNvPr>
          <p:cNvSpPr txBox="1">
            <a:spLocks/>
          </p:cNvSpPr>
          <p:nvPr/>
        </p:nvSpPr>
        <p:spPr>
          <a:xfrm>
            <a:off x="564243" y="3235719"/>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Prometheus node exporter as </a:t>
            </a: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get system metrics</a:t>
            </a:r>
          </a:p>
        </p:txBody>
      </p:sp>
    </p:spTree>
    <p:extLst>
      <p:ext uri="{BB962C8B-B14F-4D97-AF65-F5344CB8AC3E}">
        <p14:creationId xmlns:p14="http://schemas.microsoft.com/office/powerpoint/2010/main" val="231082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US"/>
              <a:t>Application monitoring</a:t>
            </a:r>
            <a:endParaRPr lang="en" dirty="0"/>
          </a:p>
        </p:txBody>
      </p:sp>
      <p:sp>
        <p:nvSpPr>
          <p:cNvPr id="2" name="Text Placeholder 1">
            <a:extLst>
              <a:ext uri="{FF2B5EF4-FFF2-40B4-BE49-F238E27FC236}">
                <a16:creationId xmlns="" xmlns:a16="http://schemas.microsoft.com/office/drawing/2014/main" id="{DA384441-788F-47C2-9E94-DC32EDCFF9CF}"/>
              </a:ext>
            </a:extLst>
          </p:cNvPr>
          <p:cNvSpPr>
            <a:spLocks noGrp="1"/>
          </p:cNvSpPr>
          <p:nvPr>
            <p:ph type="body" sz="quarter" idx="10"/>
          </p:nvPr>
        </p:nvSpPr>
        <p:spPr/>
        <p:txBody>
          <a:bodyPr/>
          <a:lstStyle/>
          <a:p>
            <a:r>
              <a:rPr lang="en-US"/>
              <a:t>Alerts and metrics</a:t>
            </a:r>
            <a:endParaRPr lang="en-US" dirty="0"/>
          </a:p>
        </p:txBody>
      </p:sp>
      <p:sp>
        <p:nvSpPr>
          <p:cNvPr id="5" name="Shape 159">
            <a:extLst>
              <a:ext uri="{FF2B5EF4-FFF2-40B4-BE49-F238E27FC236}">
                <a16:creationId xmlns="" xmlns:a16="http://schemas.microsoft.com/office/drawing/2014/main" id="{0BCDFF9A-97EF-482B-A00F-69BD0BF44C77}"/>
              </a:ext>
            </a:extLst>
          </p:cNvPr>
          <p:cNvSpPr txBox="1">
            <a:spLocks/>
          </p:cNvSpPr>
          <p:nvPr/>
        </p:nvSpPr>
        <p:spPr>
          <a:xfrm>
            <a:off x="571500" y="21265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Default checks/alerts for the deployed applications </a:t>
            </a:r>
          </a:p>
        </p:txBody>
      </p:sp>
      <p:cxnSp>
        <p:nvCxnSpPr>
          <p:cNvPr id="6" name="Straight Connector 5">
            <a:extLst>
              <a:ext uri="{FF2B5EF4-FFF2-40B4-BE49-F238E27FC236}">
                <a16:creationId xmlns="" xmlns:a16="http://schemas.microsoft.com/office/drawing/2014/main" id="{DD474E66-5CA5-4ADE-A31A-97B56B8A4927}"/>
              </a:ext>
            </a:extLst>
          </p:cNvPr>
          <p:cNvCxnSpPr>
            <a:cxnSpLocks/>
          </p:cNvCxnSpPr>
          <p:nvPr/>
        </p:nvCxnSpPr>
        <p:spPr>
          <a:xfrm>
            <a:off x="571500" y="288040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1706DE33-537A-43D5-B807-CF352BB2D3ED}"/>
              </a:ext>
            </a:extLst>
          </p:cNvPr>
          <p:cNvSpPr txBox="1">
            <a:spLocks/>
          </p:cNvSpPr>
          <p:nvPr/>
        </p:nvSpPr>
        <p:spPr>
          <a:xfrm>
            <a:off x="571500" y="3223854"/>
            <a:ext cx="11265407" cy="117468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Metrics available in standard format from our Ingress Controller</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Latency, error rate</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Useful for Service Level Reporting</a:t>
            </a:r>
          </a:p>
        </p:txBody>
      </p:sp>
    </p:spTree>
    <p:extLst>
      <p:ext uri="{BB962C8B-B14F-4D97-AF65-F5344CB8AC3E}">
        <p14:creationId xmlns:p14="http://schemas.microsoft.com/office/powerpoint/2010/main" val="29308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 xmlns:a16="http://schemas.microsoft.com/office/drawing/2014/main" id="{D9CAB317-094E-459F-8B00-7D9BDD4A3B98}"/>
              </a:ext>
            </a:extLst>
          </p:cNvPr>
          <p:cNvSpPr>
            <a:spLocks noGrp="1"/>
          </p:cNvSpPr>
          <p:nvPr>
            <p:ph type="body" sz="quarter" idx="10"/>
          </p:nvPr>
        </p:nvSpPr>
        <p:spPr/>
        <p:txBody>
          <a:bodyPr/>
          <a:lstStyle/>
          <a:p>
            <a:r>
              <a:rPr lang="en-US"/>
              <a:t>Cluster dashboard</a:t>
            </a:r>
            <a:endParaRPr lang="en-US" dirty="0"/>
          </a:p>
        </p:txBody>
      </p:sp>
      <p:pic>
        <p:nvPicPr>
          <p:cNvPr id="411" name="Shape 411"/>
          <p:cNvPicPr preferRelativeResize="0">
            <a:picLocks noChangeAspect="1"/>
          </p:cNvPicPr>
          <p:nvPr/>
        </p:nvPicPr>
        <p:blipFill rotWithShape="1">
          <a:blip r:embed="rId3"/>
          <a:srcRect l="-58" r="-2"/>
          <a:stretch/>
        </p:blipFill>
        <p:spPr>
          <a:xfrm>
            <a:off x="1708878" y="1978072"/>
            <a:ext cx="8769247" cy="4181856"/>
          </a:xfrm>
          <a:prstGeom prst="rect">
            <a:avLst/>
          </a:prstGeom>
          <a:solidFill>
            <a:srgbClr val="292929"/>
          </a:solidFill>
        </p:spPr>
      </p:pic>
    </p:spTree>
    <p:extLst>
      <p:ext uri="{BB962C8B-B14F-4D97-AF65-F5344CB8AC3E}">
        <p14:creationId xmlns:p14="http://schemas.microsoft.com/office/powerpoint/2010/main" val="228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Kubernetes cluster set-up choices</a:t>
            </a:r>
            <a:endParaRPr lang="en-US" dirty="0"/>
          </a:p>
        </p:txBody>
      </p:sp>
      <p:sp>
        <p:nvSpPr>
          <p:cNvPr id="9" name="Text Placeholder 8">
            <a:extLst>
              <a:ext uri="{FF2B5EF4-FFF2-40B4-BE49-F238E27FC236}">
                <a16:creationId xmlns="" xmlns:a16="http://schemas.microsoft.com/office/drawing/2014/main" id="{B22129C4-FCAC-4BE2-B640-088BB774EB2F}"/>
              </a:ext>
            </a:extLst>
          </p:cNvPr>
          <p:cNvSpPr>
            <a:spLocks noGrp="1"/>
          </p:cNvSpPr>
          <p:nvPr>
            <p:ph type="body" sz="quarter" idx="13"/>
          </p:nvPr>
        </p:nvSpPr>
        <p:spPr/>
        <p:txBody>
          <a:bodyPr/>
          <a:lstStyle/>
          <a:p>
            <a:endParaRPr lang="en-US"/>
          </a:p>
        </p:txBody>
      </p:sp>
      <p:sp>
        <p:nvSpPr>
          <p:cNvPr id="12" name="Oval 11">
            <a:extLst>
              <a:ext uri="{FF2B5EF4-FFF2-40B4-BE49-F238E27FC236}">
                <a16:creationId xmlns="" xmlns:a16="http://schemas.microsoft.com/office/drawing/2014/main"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Tree>
    <p:extLst>
      <p:ext uri="{BB962C8B-B14F-4D97-AF65-F5344CB8AC3E}">
        <p14:creationId xmlns:p14="http://schemas.microsoft.com/office/powerpoint/2010/main" val="18861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 xmlns:a16="http://schemas.microsoft.com/office/drawing/2014/main" id="{A6EA7578-650D-434C-8B7F-DB47BE54D970}"/>
              </a:ext>
            </a:extLst>
          </p:cNvPr>
          <p:cNvSpPr>
            <a:spLocks noGrp="1"/>
          </p:cNvSpPr>
          <p:nvPr>
            <p:ph type="body" sz="quarter" idx="10"/>
          </p:nvPr>
        </p:nvSpPr>
        <p:spPr/>
        <p:txBody>
          <a:bodyPr/>
          <a:lstStyle/>
          <a:p>
            <a:r>
              <a:rPr lang="en-US"/>
              <a:t>Application dashboard</a:t>
            </a:r>
            <a:endParaRPr lang="en-US" dirty="0"/>
          </a:p>
        </p:txBody>
      </p:sp>
      <p:pic>
        <p:nvPicPr>
          <p:cNvPr id="418" name="Shape 418"/>
          <p:cNvPicPr preferRelativeResize="0"/>
          <p:nvPr/>
        </p:nvPicPr>
        <p:blipFill>
          <a:blip r:embed="rId3">
            <a:alphaModFix/>
          </a:blip>
          <a:stretch>
            <a:fillRect/>
          </a:stretch>
        </p:blipFill>
        <p:spPr>
          <a:xfrm>
            <a:off x="34" y="1978072"/>
            <a:ext cx="12191933" cy="4183377"/>
          </a:xfrm>
          <a:prstGeom prst="rect">
            <a:avLst/>
          </a:prstGeom>
          <a:noFill/>
          <a:ln>
            <a:noFill/>
          </a:ln>
        </p:spPr>
      </p:pic>
    </p:spTree>
    <p:extLst>
      <p:ext uri="{BB962C8B-B14F-4D97-AF65-F5344CB8AC3E}">
        <p14:creationId xmlns:p14="http://schemas.microsoft.com/office/powerpoint/2010/main" val="38580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r>
              <a:rPr lang="en"/>
              <a:t>Closing remarks</a:t>
            </a:r>
            <a:endParaRPr lang="en" dirty="0"/>
          </a:p>
        </p:txBody>
      </p:sp>
      <p:sp>
        <p:nvSpPr>
          <p:cNvPr id="5" name="Shape 159">
            <a:extLst>
              <a:ext uri="{FF2B5EF4-FFF2-40B4-BE49-F238E27FC236}">
                <a16:creationId xmlns="" xmlns:a16="http://schemas.microsoft.com/office/drawing/2014/main" id="{17B46F55-C3CC-42DE-BF0C-B83D4E04C6C9}"/>
              </a:ext>
            </a:extLst>
          </p:cNvPr>
          <p:cNvSpPr txBox="1">
            <a:spLocks/>
          </p:cNvSpPr>
          <p:nvPr/>
        </p:nvSpPr>
        <p:spPr>
          <a:xfrm>
            <a:off x="583693" y="1946991"/>
            <a:ext cx="11265407" cy="553998"/>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800" b="1" spc="67" dirty="0">
                <a:gradFill>
                  <a:gsLst>
                    <a:gs pos="36170">
                      <a:schemeClr val="accent4"/>
                    </a:gs>
                    <a:gs pos="58000">
                      <a:schemeClr val="accent4"/>
                    </a:gs>
                  </a:gsLst>
                  <a:lin ang="5400000" scaled="1"/>
                </a:gradFill>
                <a:latin typeface="Arial" panose="020B0604020202020204" pitchFamily="34" charset="0"/>
                <a:ea typeface="Amazon Ember" panose="020B0603020204020204" pitchFamily="34" charset="0"/>
                <a:cs typeface="Arial" panose="020B0604020202020204" pitchFamily="34" charset="0"/>
              </a:rPr>
              <a:t>More factors to consider</a:t>
            </a:r>
          </a:p>
        </p:txBody>
      </p:sp>
      <p:cxnSp>
        <p:nvCxnSpPr>
          <p:cNvPr id="6" name="Straight Connector 5">
            <a:extLst>
              <a:ext uri="{FF2B5EF4-FFF2-40B4-BE49-F238E27FC236}">
                <a16:creationId xmlns="" xmlns:a16="http://schemas.microsoft.com/office/drawing/2014/main" id="{6B7175E0-A0B3-4DE5-A2CD-E201D8214CC5}"/>
              </a:ext>
            </a:extLst>
          </p:cNvPr>
          <p:cNvCxnSpPr>
            <a:cxnSpLocks/>
          </p:cNvCxnSpPr>
          <p:nvPr/>
        </p:nvCxnSpPr>
        <p:spPr>
          <a:xfrm>
            <a:off x="583693" y="277953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 xmlns:a16="http://schemas.microsoft.com/office/drawing/2014/main" id="{26207773-D467-4021-A5E7-6A00A0AF81C4}"/>
              </a:ext>
            </a:extLst>
          </p:cNvPr>
          <p:cNvSpPr txBox="1">
            <a:spLocks/>
          </p:cNvSpPr>
          <p:nvPr/>
        </p:nvSpPr>
        <p:spPr>
          <a:xfrm>
            <a:off x="583693" y="3122988"/>
            <a:ext cx="11265407" cy="180581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Configuring sane defaults (for example,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LimitRange</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Knowing and understanding cluster limits</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Simplifying user experience (for example, Ingress,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ExternalDNS</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781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 xmlns:a16="http://schemas.microsoft.com/office/drawing/2014/main" id="{91641287-1E59-442F-B81F-307D4536172A}"/>
              </a:ext>
            </a:extLst>
          </p:cNvPr>
          <p:cNvSpPr txBox="1">
            <a:spLocks/>
          </p:cNvSpPr>
          <p:nvPr/>
        </p:nvSpPr>
        <p:spPr>
          <a:xfrm>
            <a:off x="1239187" y="2309740"/>
            <a:ext cx="9742331" cy="509667"/>
          </a:xfrm>
          <a:prstGeom prst="rect">
            <a:avLst/>
          </a:prstGeom>
        </p:spPr>
        <p:txBody>
          <a:bodyPr lIns="0" tIns="0" rIns="0" bIns="0"/>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endParaRPr lang="en-US" sz="3733" spc="400" dirty="0">
              <a:gradFill>
                <a:gsLst>
                  <a:gs pos="13483">
                    <a:srgbClr val="FFFFFF"/>
                  </a:gs>
                  <a:gs pos="39000">
                    <a:srgbClr val="FFFFFF"/>
                  </a:gs>
                </a:gsLst>
                <a:lin ang="5400000" scaled="1"/>
              </a:gradFill>
            </a:endParaRPr>
          </a:p>
        </p:txBody>
      </p:sp>
      <p:sp>
        <p:nvSpPr>
          <p:cNvPr id="2" name="Text Placeholder 1">
            <a:extLst>
              <a:ext uri="{FF2B5EF4-FFF2-40B4-BE49-F238E27FC236}">
                <a16:creationId xmlns="" xmlns:a16="http://schemas.microsoft.com/office/drawing/2014/main" id="{1822DCA1-7F83-456E-A42F-CF66EE6A3489}"/>
              </a:ext>
            </a:extLst>
          </p:cNvPr>
          <p:cNvSpPr>
            <a:spLocks noGrp="1"/>
          </p:cNvSpPr>
          <p:nvPr>
            <p:ph type="body" sz="quarter" idx="10"/>
          </p:nvPr>
        </p:nvSpPr>
        <p:spPr/>
        <p:txBody>
          <a:bodyPr/>
          <a:lstStyle/>
          <a:p>
            <a:r>
              <a:rPr lang="en-US"/>
              <a:t>References</a:t>
            </a:r>
            <a:endParaRPr lang="en-US" dirty="0"/>
          </a:p>
        </p:txBody>
      </p:sp>
      <p:sp>
        <p:nvSpPr>
          <p:cNvPr id="3" name="Text Placeholder 2">
            <a:extLst>
              <a:ext uri="{FF2B5EF4-FFF2-40B4-BE49-F238E27FC236}">
                <a16:creationId xmlns="" xmlns:a16="http://schemas.microsoft.com/office/drawing/2014/main" id="{52928907-7D9A-4E42-8C80-7A2D668E4548}"/>
              </a:ext>
            </a:extLst>
          </p:cNvPr>
          <p:cNvSpPr>
            <a:spLocks noGrp="1"/>
          </p:cNvSpPr>
          <p:nvPr>
            <p:ph type="body" sz="quarter" idx="13"/>
          </p:nvPr>
        </p:nvSpPr>
        <p:spPr>
          <a:xfrm>
            <a:off x="1104275" y="3268946"/>
            <a:ext cx="10045231" cy="624589"/>
          </a:xfrm>
        </p:spPr>
        <p:txBody>
          <a:bodyPr/>
          <a:lstStyle/>
          <a:p>
            <a:r>
              <a:rPr lang="en-US" dirty="0"/>
              <a:t>github.com/</a:t>
            </a:r>
            <a:r>
              <a:rPr lang="en-US" dirty="0" err="1"/>
              <a:t>aws</a:t>
            </a:r>
            <a:r>
              <a:rPr lang="en-US" dirty="0"/>
              <a:t>-samples/</a:t>
            </a:r>
            <a:r>
              <a:rPr lang="en-US" dirty="0" err="1"/>
              <a:t>aws</a:t>
            </a:r>
            <a:r>
              <a:rPr lang="en-US" dirty="0"/>
              <a:t>-workshop-for-</a:t>
            </a:r>
            <a:r>
              <a:rPr lang="en-US" dirty="0" err="1"/>
              <a:t>kubernetes</a:t>
            </a:r>
            <a:endParaRPr lang="en-US" dirty="0"/>
          </a:p>
        </p:txBody>
      </p:sp>
    </p:spTree>
    <p:extLst>
      <p:ext uri="{BB962C8B-B14F-4D97-AF65-F5344CB8AC3E}">
        <p14:creationId xmlns:p14="http://schemas.microsoft.com/office/powerpoint/2010/main" val="32462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sz="quarter" idx="10"/>
          </p:nvPr>
        </p:nvSpPr>
        <p:spPr>
          <a:xfrm>
            <a:off x="431945" y="1723591"/>
            <a:ext cx="11506200" cy="400110"/>
          </a:xfrm>
        </p:spPr>
        <p:txBody>
          <a:bodyPr vert="horz" lIns="121920" tIns="60960" rIns="121920" bIns="60960" rtlCol="0">
            <a:spAutoFit/>
          </a:bodyPr>
          <a:lstStyle/>
          <a:p>
            <a:pPr marL="0" indent="0" defTabSz="609585">
              <a:spcBef>
                <a:spcPts val="1600"/>
              </a:spcBef>
              <a:buNone/>
            </a:pPr>
            <a:r>
              <a:rPr lang="en" sz="2000" dirty="0">
                <a:gradFill>
                  <a:gsLst>
                    <a:gs pos="11702">
                      <a:schemeClr val="tx1"/>
                    </a:gs>
                    <a:gs pos="37000">
                      <a:schemeClr val="tx1"/>
                    </a:gs>
                  </a:gsLst>
                  <a:lin ang="5400000" scaled="1"/>
                </a:gradFill>
              </a:rPr>
              <a:t>Install, operate, upgrade, delete a Kubernetes cluster</a:t>
            </a:r>
          </a:p>
        </p:txBody>
      </p:sp>
      <p:sp>
        <p:nvSpPr>
          <p:cNvPr id="75" name="Shape 75"/>
          <p:cNvSpPr txBox="1">
            <a:spLocks noGrp="1"/>
          </p:cNvSpPr>
          <p:nvPr>
            <p:ph type="title"/>
          </p:nvPr>
        </p:nvSpPr>
        <p:spPr/>
        <p:txBody>
          <a:bodyPr/>
          <a:lstStyle/>
          <a:p>
            <a:pPr lvl="0"/>
            <a:r>
              <a:rPr lang="en" dirty="0"/>
              <a:t>Kubernetes cluster</a:t>
            </a:r>
            <a:r>
              <a:rPr lang="en-US" dirty="0"/>
              <a:t> setup</a:t>
            </a:r>
            <a:endParaRPr lang="en" dirty="0"/>
          </a:p>
        </p:txBody>
      </p:sp>
      <p:sp>
        <p:nvSpPr>
          <p:cNvPr id="9" name="Text Placeholder 8">
            <a:extLst>
              <a:ext uri="{FF2B5EF4-FFF2-40B4-BE49-F238E27FC236}">
                <a16:creationId xmlns="" xmlns:a16="http://schemas.microsoft.com/office/drawing/2014/main" id="{FD2F8990-8C0B-4407-AC66-70FE4B70FD1F}"/>
              </a:ext>
            </a:extLst>
          </p:cNvPr>
          <p:cNvSpPr>
            <a:spLocks noGrp="1"/>
          </p:cNvSpPr>
          <p:nvPr>
            <p:ph type="body" sz="quarter" idx="11"/>
          </p:nvPr>
        </p:nvSpPr>
        <p:spPr/>
        <p:txBody>
          <a:bodyPr/>
          <a:lstStyle/>
          <a:p>
            <a:r>
              <a:rPr lang="en-US" dirty="0"/>
              <a:t>Choices</a:t>
            </a:r>
          </a:p>
        </p:txBody>
      </p:sp>
      <p:pic>
        <p:nvPicPr>
          <p:cNvPr id="4" name="Picture 3"/>
          <p:cNvPicPr>
            <a:picLocks noChangeAspect="1"/>
          </p:cNvPicPr>
          <p:nvPr/>
        </p:nvPicPr>
        <p:blipFill>
          <a:blip r:embed="rId3"/>
          <a:stretch>
            <a:fillRect/>
          </a:stretch>
        </p:blipFill>
        <p:spPr>
          <a:xfrm>
            <a:off x="5069393" y="3779415"/>
            <a:ext cx="385284" cy="411988"/>
          </a:xfrm>
          <a:prstGeom prst="rect">
            <a:avLst/>
          </a:prstGeom>
        </p:spPr>
      </p:pic>
      <p:cxnSp>
        <p:nvCxnSpPr>
          <p:cNvPr id="5" name="Straight Connector 4">
            <a:extLst>
              <a:ext uri="{FF2B5EF4-FFF2-40B4-BE49-F238E27FC236}">
                <a16:creationId xmlns="" xmlns:a16="http://schemas.microsoft.com/office/drawing/2014/main" id="{9E05889F-81B3-4EDA-A160-C8FB88F0ACE6}"/>
              </a:ext>
            </a:extLst>
          </p:cNvPr>
          <p:cNvCxnSpPr/>
          <p:nvPr/>
        </p:nvCxnSpPr>
        <p:spPr>
          <a:xfrm>
            <a:off x="566058" y="214899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 xmlns:a16="http://schemas.microsoft.com/office/drawing/2014/main" id="{35E69F0A-7AC2-4D2B-B01C-46000A40AC05}"/>
              </a:ext>
            </a:extLst>
          </p:cNvPr>
          <p:cNvSpPr txBox="1">
            <a:spLocks/>
          </p:cNvSpPr>
          <p:nvPr/>
        </p:nvSpPr>
        <p:spPr>
          <a:xfrm>
            <a:off x="431945" y="2228126"/>
            <a:ext cx="11265407" cy="400110"/>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Development—Minikube</a:t>
            </a:r>
          </a:p>
        </p:txBody>
      </p:sp>
      <p:sp>
        <p:nvSpPr>
          <p:cNvPr id="7" name="Shape 76">
            <a:extLst>
              <a:ext uri="{FF2B5EF4-FFF2-40B4-BE49-F238E27FC236}">
                <a16:creationId xmlns="" xmlns:a16="http://schemas.microsoft.com/office/drawing/2014/main" id="{4D9FBD7A-5931-4630-8543-CA2F666D3E43}"/>
              </a:ext>
            </a:extLst>
          </p:cNvPr>
          <p:cNvSpPr txBox="1">
            <a:spLocks/>
          </p:cNvSpPr>
          <p:nvPr/>
        </p:nvSpPr>
        <p:spPr>
          <a:xfrm>
            <a:off x="431945" y="3543211"/>
            <a:ext cx="11265407" cy="1192634"/>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Enterprise</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Elastic Container Service for Kubernetes (EKS)</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CoreOS </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Tectonic</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Red Hat </a:t>
            </a:r>
            <a:r>
              <a:rPr lang="en-US" sz="1400" spc="67" dirty="0" err="1"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OpenShift</a:t>
            </a:r>
            <a:r>
              <a:rPr lang="en-US" sz="1400" spc="67" dirty="0"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endPar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sp>
        <p:nvSpPr>
          <p:cNvPr id="8" name="Shape 76">
            <a:extLst>
              <a:ext uri="{FF2B5EF4-FFF2-40B4-BE49-F238E27FC236}">
                <a16:creationId xmlns="" xmlns:a16="http://schemas.microsoft.com/office/drawing/2014/main" id="{9A34B634-779B-453C-9433-D87736875B01}"/>
              </a:ext>
            </a:extLst>
          </p:cNvPr>
          <p:cNvSpPr txBox="1">
            <a:spLocks/>
          </p:cNvSpPr>
          <p:nvPr/>
        </p:nvSpPr>
        <p:spPr>
          <a:xfrm>
            <a:off x="431945" y="2755719"/>
            <a:ext cx="11265407" cy="654025"/>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Community</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Kops</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L</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ist: kubernetes-aws.io</a:t>
            </a:r>
          </a:p>
        </p:txBody>
      </p:sp>
      <p:sp>
        <p:nvSpPr>
          <p:cNvPr id="10" name="Shape 76">
            <a:extLst>
              <a:ext uri="{FF2B5EF4-FFF2-40B4-BE49-F238E27FC236}">
                <a16:creationId xmlns="" xmlns:a16="http://schemas.microsoft.com/office/drawing/2014/main" id="{F95257D6-A5B3-4902-A5E9-96DCE766BE18}"/>
              </a:ext>
            </a:extLst>
          </p:cNvPr>
          <p:cNvSpPr txBox="1">
            <a:spLocks/>
          </p:cNvSpPr>
          <p:nvPr/>
        </p:nvSpPr>
        <p:spPr>
          <a:xfrm>
            <a:off x="431945" y="4850502"/>
            <a:ext cx="11265407" cy="938719"/>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Custom</a:t>
            </a:r>
          </a:p>
          <a:p>
            <a:pPr marL="154513" lvl="1" indent="-154513" defTabSz="609585">
              <a:spcBef>
                <a:spcPts val="267"/>
              </a:spcBef>
            </a:pPr>
            <a:r>
              <a:rPr lang="en-US" sz="14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CloudFormation</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Terraform</a:t>
            </a:r>
          </a:p>
        </p:txBody>
      </p:sp>
      <p:cxnSp>
        <p:nvCxnSpPr>
          <p:cNvPr id="12" name="Straight Connector 11">
            <a:extLst>
              <a:ext uri="{FF2B5EF4-FFF2-40B4-BE49-F238E27FC236}">
                <a16:creationId xmlns="" xmlns:a16="http://schemas.microsoft.com/office/drawing/2014/main" id="{BA0A0AC4-77E1-4055-AD87-B62EDFB3DF70}"/>
              </a:ext>
            </a:extLst>
          </p:cNvPr>
          <p:cNvCxnSpPr/>
          <p:nvPr/>
        </p:nvCxnSpPr>
        <p:spPr>
          <a:xfrm>
            <a:off x="566058" y="26765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 xmlns:a16="http://schemas.microsoft.com/office/drawing/2014/main" id="{BF9F6CE9-1AE6-47C9-8640-3F721B869BAE}"/>
              </a:ext>
            </a:extLst>
          </p:cNvPr>
          <p:cNvCxnSpPr/>
          <p:nvPr/>
        </p:nvCxnSpPr>
        <p:spPr>
          <a:xfrm>
            <a:off x="566058" y="346407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 xmlns:a16="http://schemas.microsoft.com/office/drawing/2014/main" id="{D862232A-9442-40CA-8F3D-79E279D4F8B4}"/>
              </a:ext>
            </a:extLst>
          </p:cNvPr>
          <p:cNvCxnSpPr/>
          <p:nvPr/>
        </p:nvCxnSpPr>
        <p:spPr>
          <a:xfrm>
            <a:off x="566058" y="477137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 xmlns:a16="http://schemas.microsoft.com/office/drawing/2014/main" id="{F95257D6-A5B3-4902-A5E9-96DCE766BE18}"/>
              </a:ext>
            </a:extLst>
          </p:cNvPr>
          <p:cNvSpPr txBox="1">
            <a:spLocks/>
          </p:cNvSpPr>
          <p:nvPr/>
        </p:nvSpPr>
        <p:spPr>
          <a:xfrm>
            <a:off x="438854" y="5897894"/>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AWS Partners: Docker, </a:t>
            </a:r>
            <a:r>
              <a:rPr lang="en-US" sz="20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 Mesosphere</a:t>
            </a:r>
            <a:endPar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 xmlns:a16="http://schemas.microsoft.com/office/drawing/2014/main" id="{D862232A-9442-40CA-8F3D-79E279D4F8B4}"/>
              </a:ext>
            </a:extLst>
          </p:cNvPr>
          <p:cNvCxnSpPr/>
          <p:nvPr/>
        </p:nvCxnSpPr>
        <p:spPr>
          <a:xfrm>
            <a:off x="565998" y="5818763"/>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3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10"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Shape 82"/>
          <p:cNvSpPr txBox="1">
            <a:spLocks noGrp="1"/>
          </p:cNvSpPr>
          <p:nvPr>
            <p:ph sz="quarter" idx="10"/>
          </p:nvPr>
        </p:nvSpPr>
        <p:spPr>
          <a:xfrm>
            <a:off x="606115" y="1814896"/>
            <a:ext cx="11506200" cy="904863"/>
          </a:xfrm>
        </p:spPr>
        <p:txBody>
          <a:bodyPr lIns="0" tIns="91440" bIns="91440">
            <a:spAutoFit/>
          </a:bodyPr>
          <a:lstStyle/>
          <a:p>
            <a:pPr marL="0" indent="0" defTabSz="609585">
              <a:spcBef>
                <a:spcPts val="1600"/>
              </a:spcBef>
              <a:buNone/>
            </a:pPr>
            <a:r>
              <a:rPr lang="en" sz="2000" dirty="0">
                <a:gradFill>
                  <a:gsLst>
                    <a:gs pos="6383">
                      <a:schemeClr val="tx1"/>
                    </a:gs>
                    <a:gs pos="21000">
                      <a:schemeClr val="tx1"/>
                    </a:gs>
                  </a:gsLst>
                  <a:lin ang="5400000" scaled="1"/>
                </a:gradFill>
              </a:rPr>
              <a:t>Community supported</a:t>
            </a:r>
            <a:endParaRPr lang="en-US" sz="2000" dirty="0">
              <a:gradFill>
                <a:gsLst>
                  <a:gs pos="6383">
                    <a:schemeClr val="tx1"/>
                  </a:gs>
                  <a:gs pos="21000">
                    <a:schemeClr val="tx1"/>
                  </a:gs>
                </a:gsLst>
                <a:lin ang="5400000" scaled="1"/>
              </a:gradFill>
            </a:endParaRPr>
          </a:p>
          <a:p>
            <a:pPr marL="231775" lvl="1" indent="-231775" defTabSz="609585">
              <a:spcBef>
                <a:spcPts val="0"/>
              </a:spcBef>
            </a:pPr>
            <a:r>
              <a:rPr lang="en-US" sz="1600" dirty="0">
                <a:gradFill>
                  <a:gsLst>
                    <a:gs pos="6383">
                      <a:schemeClr val="tx1"/>
                    </a:gs>
                    <a:gs pos="21000">
                      <a:schemeClr val="tx1"/>
                    </a:gs>
                  </a:gsLst>
                  <a:lin ang="5400000" scaled="1"/>
                </a:gradFill>
              </a:rPr>
              <a:t>SIG AWS</a:t>
            </a:r>
          </a:p>
          <a:p>
            <a:pPr marL="231775" lvl="1" indent="-231775" defTabSz="609585">
              <a:spcBef>
                <a:spcPts val="0"/>
              </a:spcBef>
            </a:pPr>
            <a:r>
              <a:rPr lang="en-US" sz="1600" dirty="0">
                <a:gradFill>
                  <a:gsLst>
                    <a:gs pos="6383">
                      <a:schemeClr val="tx1"/>
                    </a:gs>
                    <a:gs pos="21000">
                      <a:schemeClr val="tx1"/>
                    </a:gs>
                  </a:gsLst>
                  <a:lin ang="5400000" scaled="1"/>
                </a:gradFill>
              </a:rPr>
              <a:t>Kops office hours and Slack channel</a:t>
            </a:r>
            <a:endParaRPr lang="en" sz="1600" dirty="0">
              <a:gradFill>
                <a:gsLst>
                  <a:gs pos="6383">
                    <a:schemeClr val="tx1"/>
                  </a:gs>
                  <a:gs pos="21000">
                    <a:schemeClr val="tx1"/>
                  </a:gs>
                </a:gsLst>
                <a:lin ang="5400000" scaled="1"/>
              </a:gradFill>
            </a:endParaRPr>
          </a:p>
        </p:txBody>
      </p:sp>
      <p:sp>
        <p:nvSpPr>
          <p:cNvPr id="81" name="Shape 81"/>
          <p:cNvSpPr txBox="1">
            <a:spLocks noGrp="1"/>
          </p:cNvSpPr>
          <p:nvPr>
            <p:ph type="title"/>
          </p:nvPr>
        </p:nvSpPr>
        <p:spPr/>
        <p:txBody>
          <a:bodyPr/>
          <a:lstStyle/>
          <a:p>
            <a:pPr lvl="0"/>
            <a:r>
              <a:rPr lang="en"/>
              <a:t>Manage a Kubernetes cluster</a:t>
            </a:r>
            <a:endParaRPr lang="en" dirty="0"/>
          </a:p>
        </p:txBody>
      </p:sp>
      <p:sp>
        <p:nvSpPr>
          <p:cNvPr id="3" name="Text Placeholder 2">
            <a:extLst>
              <a:ext uri="{FF2B5EF4-FFF2-40B4-BE49-F238E27FC236}">
                <a16:creationId xmlns="" xmlns:a16="http://schemas.microsoft.com/office/drawing/2014/main" id="{7583561B-F45B-4FB5-A27F-0C4C1C7F6594}"/>
              </a:ext>
            </a:extLst>
          </p:cNvPr>
          <p:cNvSpPr>
            <a:spLocks noGrp="1"/>
          </p:cNvSpPr>
          <p:nvPr>
            <p:ph type="body" sz="quarter" idx="11"/>
          </p:nvPr>
        </p:nvSpPr>
        <p:spPr/>
        <p:txBody>
          <a:bodyPr/>
          <a:lstStyle/>
          <a:p>
            <a:r>
              <a:rPr lang="en" dirty="0"/>
              <a:t>Kops</a:t>
            </a:r>
            <a:endParaRPr lang="en-US" dirty="0"/>
          </a:p>
        </p:txBody>
      </p:sp>
      <p:sp>
        <p:nvSpPr>
          <p:cNvPr id="2" name="Rectangle 1"/>
          <p:cNvSpPr/>
          <p:nvPr/>
        </p:nvSpPr>
        <p:spPr>
          <a:xfrm>
            <a:off x="606115" y="4010199"/>
            <a:ext cx="9702801" cy="2246769"/>
          </a:xfrm>
          <a:prstGeom prst="rect">
            <a:avLst/>
          </a:prstGeom>
        </p:spPr>
        <p:txBody>
          <a:bodyPr wrap="square" lIns="0">
            <a:spAutoFit/>
          </a:bodyPr>
          <a:lstStyle/>
          <a:p>
            <a:pPr defTabSz="609585"/>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AWS_AVAILABILITY_ZONES=${ZONES:-"us-east-1b,us-east-1c,us-east-1d"}</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KOPS_STATE_STORE="s3://</a:t>
            </a:r>
            <a:r>
              <a:rPr lang="en" sz="1400" b="1" dirty="0" err="1">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kubernetes-aws-io</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kops create cluster cluster.k8s.local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--master-count 3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--node-count 5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--zones $AWS_AVAILABILITY_ZONES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--networking calico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 xmlns:a16="http://schemas.microsoft.com/office/drawing/2014/main" id="{FD2C752E-F363-4FBD-935B-A08CFAD56651}"/>
              </a:ext>
            </a:extLst>
          </p:cNvPr>
          <p:cNvCxnSpPr/>
          <p:nvPr/>
        </p:nvCxnSpPr>
        <p:spPr>
          <a:xfrm>
            <a:off x="606115" y="39389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 xmlns:a16="http://schemas.microsoft.com/office/drawing/2014/main" id="{51FA64AB-DBEA-4F3A-834A-4D0E17A7D5DE}"/>
              </a:ext>
            </a:extLst>
          </p:cNvPr>
          <p:cNvSpPr txBox="1">
            <a:spLocks/>
          </p:cNvSpPr>
          <p:nvPr/>
        </p:nvSpPr>
        <p:spPr>
          <a:xfrm>
            <a:off x="606115" y="342157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github.com/kubernetes/kops</a:t>
            </a:r>
            <a:endPar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endParaRPr>
          </a:p>
        </p:txBody>
      </p:sp>
      <p:sp>
        <p:nvSpPr>
          <p:cNvPr id="7" name="Shape 82">
            <a:extLst>
              <a:ext uri="{FF2B5EF4-FFF2-40B4-BE49-F238E27FC236}">
                <a16:creationId xmlns="" xmlns:a16="http://schemas.microsoft.com/office/drawing/2014/main" id="{26D1D38F-BF3D-4A64-BB2D-019E40776DE9}"/>
              </a:ext>
            </a:extLst>
          </p:cNvPr>
          <p:cNvSpPr txBox="1">
            <a:spLocks/>
          </p:cNvSpPr>
          <p:nvPr/>
        </p:nvSpPr>
        <p:spPr>
          <a:xfrm>
            <a:off x="606115" y="28176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a:t>
            </a: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enerate CloudFormation or Terraform scripts</a:t>
            </a:r>
          </a:p>
        </p:txBody>
      </p:sp>
      <p:cxnSp>
        <p:nvCxnSpPr>
          <p:cNvPr id="8" name="Straight Connector 7">
            <a:extLst>
              <a:ext uri="{FF2B5EF4-FFF2-40B4-BE49-F238E27FC236}">
                <a16:creationId xmlns="" xmlns:a16="http://schemas.microsoft.com/office/drawing/2014/main" id="{C8E76B9A-9174-4820-90B8-973F5F4244E3}"/>
              </a:ext>
            </a:extLst>
          </p:cNvPr>
          <p:cNvCxnSpPr/>
          <p:nvPr/>
        </p:nvCxnSpPr>
        <p:spPr>
          <a:xfrm>
            <a:off x="606115" y="3335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F8795C89-B7D8-4468-A7FE-5D7D110C00B9}"/>
              </a:ext>
            </a:extLst>
          </p:cNvPr>
          <p:cNvCxnSpPr/>
          <p:nvPr/>
        </p:nvCxnSpPr>
        <p:spPr>
          <a:xfrm>
            <a:off x="606115" y="273109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5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42900" y="350106"/>
            <a:ext cx="11506200" cy="1403461"/>
          </a:xfrm>
        </p:spPr>
        <p:txBody>
          <a:bodyPr/>
          <a:lstStyle/>
          <a:p>
            <a:pPr lvl="0"/>
            <a:r>
              <a:rPr lang="en" dirty="0"/>
              <a:t>Elastic </a:t>
            </a:r>
            <a:r>
              <a:rPr lang="en-US" dirty="0" smtClean="0"/>
              <a:t>C</a:t>
            </a:r>
            <a:r>
              <a:rPr lang="en" dirty="0" err="1" smtClean="0"/>
              <a:t>ontainer</a:t>
            </a:r>
            <a:r>
              <a:rPr lang="en" dirty="0" smtClean="0"/>
              <a:t> </a:t>
            </a:r>
            <a:r>
              <a:rPr lang="en-US" dirty="0" smtClean="0"/>
              <a:t>S</a:t>
            </a:r>
            <a:r>
              <a:rPr lang="en" dirty="0" err="1" smtClean="0"/>
              <a:t>ervice</a:t>
            </a:r>
            <a:r>
              <a:rPr lang="en" dirty="0" smtClean="0"/>
              <a:t> </a:t>
            </a:r>
            <a:r>
              <a:rPr lang="en" dirty="0"/>
              <a:t>for Kubernetes</a:t>
            </a:r>
          </a:p>
        </p:txBody>
      </p:sp>
      <p:sp>
        <p:nvSpPr>
          <p:cNvPr id="88" name="Shape 88"/>
          <p:cNvSpPr txBox="1">
            <a:spLocks noGrp="1"/>
          </p:cNvSpPr>
          <p:nvPr>
            <p:ph sz="quarter" idx="4294967295"/>
          </p:nvPr>
        </p:nvSpPr>
        <p:spPr>
          <a:xfrm>
            <a:off x="571500" y="1825625"/>
            <a:ext cx="11506200" cy="400110"/>
          </a:xfrm>
          <a:prstGeom prst="rect">
            <a:avLst/>
          </a:prstGeom>
        </p:spPr>
        <p:txBody>
          <a:bodyPr vert="horz" lIns="0" tIns="60960" rIns="121920" bIns="60960" rtlCol="0">
            <a:spAutoFit/>
          </a:bodyPr>
          <a:lstStyle/>
          <a:p>
            <a:pPr marL="0" indent="0" defTabSz="609585">
              <a:spcBef>
                <a:spcPts val="1600"/>
              </a:spcBef>
              <a:buNone/>
            </a:pP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Managed </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K8s </a:t>
            </a: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control plane—highly available </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master</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and</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etcd</a:t>
            </a:r>
            <a:endPar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161241" y="5563631"/>
            <a:ext cx="707911" cy="756976"/>
          </a:xfrm>
          <a:prstGeom prst="rect">
            <a:avLst/>
          </a:prstGeom>
        </p:spPr>
      </p:pic>
      <p:sp>
        <p:nvSpPr>
          <p:cNvPr id="5" name="Shape 88">
            <a:extLst>
              <a:ext uri="{FF2B5EF4-FFF2-40B4-BE49-F238E27FC236}">
                <a16:creationId xmlns="" xmlns:a16="http://schemas.microsoft.com/office/drawing/2014/main" id="{62AA3031-9AB5-4C9B-A57A-EE37F181F210}"/>
              </a:ext>
            </a:extLst>
          </p:cNvPr>
          <p:cNvSpPr txBox="1">
            <a:spLocks/>
          </p:cNvSpPr>
          <p:nvPr/>
        </p:nvSpPr>
        <p:spPr>
          <a:xfrm>
            <a:off x="571500" y="5149896"/>
            <a:ext cx="11265407" cy="98488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1400" b="1" dirty="0" err="1">
                <a:gradFill>
                  <a:gsLst>
                    <a:gs pos="79787">
                      <a:schemeClr val="accent2"/>
                    </a:gs>
                    <a:gs pos="65000">
                      <a:schemeClr val="accent2"/>
                    </a:gs>
                  </a:gsLst>
                  <a:lin ang="5400000" scaled="1"/>
                </a:gradFill>
                <a:latin typeface="Lucida Console" charset="0"/>
                <a:sym typeface="Courier New"/>
              </a:rPr>
              <a:t>aws</a:t>
            </a:r>
            <a:r>
              <a:rPr lang="en-US" sz="1400" b="1" dirty="0">
                <a:gradFill>
                  <a:gsLst>
                    <a:gs pos="79787">
                      <a:schemeClr val="accent2"/>
                    </a:gs>
                    <a:gs pos="65000">
                      <a:schemeClr val="accent2"/>
                    </a:gs>
                  </a:gsLst>
                  <a:lin ang="5400000" scaled="1"/>
                </a:gradFill>
                <a:latin typeface="Lucida Console" charset="0"/>
                <a:sym typeface="Courier New"/>
              </a:rPr>
              <a:t> </a:t>
            </a:r>
            <a:r>
              <a:rPr lang="en-US" sz="1400" b="1" dirty="0" err="1">
                <a:gradFill>
                  <a:gsLst>
                    <a:gs pos="79787">
                      <a:schemeClr val="accent2"/>
                    </a:gs>
                    <a:gs pos="65000">
                      <a:schemeClr val="accent2"/>
                    </a:gs>
                  </a:gsLst>
                  <a:lin ang="5400000" scaled="1"/>
                </a:gradFill>
                <a:latin typeface="Lucida Console" charset="0"/>
                <a:sym typeface="Courier New"/>
              </a:rPr>
              <a:t>eks</a:t>
            </a:r>
            <a:r>
              <a:rPr lang="en-US" sz="1400" b="1" dirty="0">
                <a:gradFill>
                  <a:gsLst>
                    <a:gs pos="79787">
                      <a:schemeClr val="accent2"/>
                    </a:gs>
                    <a:gs pos="65000">
                      <a:schemeClr val="accent2"/>
                    </a:gs>
                  </a:gsLst>
                  <a:lin ang="5400000" scaled="1"/>
                </a:gradFill>
                <a:latin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sym typeface="Courier New"/>
              </a:rPr>
              <a:t>create-cluster</a:t>
            </a:r>
            <a:r>
              <a:rPr lang="en-US" sz="1400" b="1" dirty="0">
                <a:gradFill>
                  <a:gsLst>
                    <a:gs pos="79787">
                      <a:schemeClr val="accent2"/>
                    </a:gs>
                    <a:gs pos="65000">
                      <a:schemeClr val="accent2"/>
                    </a:gs>
                  </a:gsLst>
                  <a:lin ang="5400000" scaled="1"/>
                </a:gradFill>
                <a:latin typeface="Lucida Console" charset="0"/>
                <a:sym typeface="Courier New"/>
              </a:rPr>
              <a: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a:t>
            </a:r>
            <a:r>
              <a:rPr lang="mr-IN" sz="1400" b="1" dirty="0">
                <a:gradFill>
                  <a:gsLst>
                    <a:gs pos="79787">
                      <a:schemeClr val="accent2"/>
                    </a:gs>
                    <a:gs pos="65000">
                      <a:schemeClr val="accent2"/>
                    </a:gs>
                  </a:gsLst>
                  <a:lin ang="5400000" scaled="1"/>
                </a:gradFill>
                <a:latin typeface="Lucida Console" charset="0"/>
                <a:sym typeface="Courier New"/>
              </a:rPr>
              <a:t>--</a:t>
            </a:r>
            <a:r>
              <a:rPr lang="en-US" sz="1400" b="1" dirty="0">
                <a:gradFill>
                  <a:gsLst>
                    <a:gs pos="79787">
                      <a:schemeClr val="accent2"/>
                    </a:gs>
                    <a:gs pos="65000">
                      <a:schemeClr val="accent2"/>
                    </a:gs>
                  </a:gsLst>
                  <a:lin ang="5400000" scaled="1"/>
                </a:gradFill>
                <a:latin typeface="Lucida Console" charset="0"/>
                <a:sym typeface="Courier New"/>
              </a:rPr>
              <a:t>cluster-name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--desired-master-version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--role-</a:t>
            </a:r>
            <a:r>
              <a:rPr lang="en-US" sz="1400" b="1" dirty="0" err="1">
                <a:gradFill>
                  <a:gsLst>
                    <a:gs pos="79787">
                      <a:schemeClr val="accent2"/>
                    </a:gs>
                    <a:gs pos="65000">
                      <a:schemeClr val="accent2"/>
                    </a:gs>
                  </a:gsLst>
                  <a:lin ang="5400000" scaled="1"/>
                </a:gradFill>
                <a:latin typeface="Lucida Console" charset="0"/>
                <a:sym typeface="Courier New"/>
              </a:rPr>
              <a:t>arn</a:t>
            </a:r>
            <a:r>
              <a:rPr lang="en-US" sz="1400" b="1" dirty="0">
                <a:gradFill>
                  <a:gsLst>
                    <a:gs pos="79787">
                      <a:schemeClr val="accent2"/>
                    </a:gs>
                    <a:gs pos="65000">
                      <a:schemeClr val="accent2"/>
                    </a:gs>
                  </a:gsLst>
                  <a:lin ang="5400000" scaled="1"/>
                </a:gradFill>
                <a:latin typeface="Lucida Console" charset="0"/>
                <a:sym typeface="Courier New"/>
              </a:rPr>
              <a:t> &lt;&gt;</a:t>
            </a:r>
            <a:endParaRPr lang="en-US" sz="1400" b="1" dirty="0">
              <a:gradFill>
                <a:gsLst>
                  <a:gs pos="79787">
                    <a:schemeClr val="accent2"/>
                  </a:gs>
                  <a:gs pos="65000">
                    <a:schemeClr val="accent2"/>
                  </a:gs>
                </a:gsLst>
                <a:lin ang="5400000" scaled="1"/>
              </a:gradFill>
              <a:latin typeface="Lucida Console" charset="0"/>
            </a:endParaRPr>
          </a:p>
        </p:txBody>
      </p:sp>
      <p:sp>
        <p:nvSpPr>
          <p:cNvPr id="6" name="Shape 88">
            <a:extLst>
              <a:ext uri="{FF2B5EF4-FFF2-40B4-BE49-F238E27FC236}">
                <a16:creationId xmlns="" xmlns:a16="http://schemas.microsoft.com/office/drawing/2014/main" id="{078EDD56-AEFB-4FFF-BB62-83E294CB7F10}"/>
              </a:ext>
            </a:extLst>
          </p:cNvPr>
          <p:cNvSpPr txBox="1">
            <a:spLocks/>
          </p:cNvSpPr>
          <p:nvPr/>
        </p:nvSpPr>
        <p:spPr>
          <a:xfrm>
            <a:off x="571500" y="22870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Bring your own worker nodes, like ECS</a:t>
            </a:r>
          </a:p>
        </p:txBody>
      </p:sp>
      <p:sp>
        <p:nvSpPr>
          <p:cNvPr id="7" name="Shape 88">
            <a:extLst>
              <a:ext uri="{FF2B5EF4-FFF2-40B4-BE49-F238E27FC236}">
                <a16:creationId xmlns="" xmlns:a16="http://schemas.microsoft.com/office/drawing/2014/main" id="{8E32DA3B-B5A1-4949-AD73-DF05B4CF83E7}"/>
              </a:ext>
            </a:extLst>
          </p:cNvPr>
          <p:cNvSpPr txBox="1">
            <a:spLocks/>
          </p:cNvSpPr>
          <p:nvPr/>
        </p:nvSpPr>
        <p:spPr>
          <a:xfrm>
            <a:off x="571500" y="2821566"/>
            <a:ext cx="11265407" cy="144655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Core tenets</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Platform for enterprises to run production-grade workloads</a:t>
            </a:r>
            <a:endParaRPr lang="en-US"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Provides a native and upstream Kubernetes experience</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Not forced to use additional AWS services, but offer seamless integration</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Actively contributes to the Kubernetes project</a:t>
            </a:r>
          </a:p>
        </p:txBody>
      </p:sp>
      <p:sp>
        <p:nvSpPr>
          <p:cNvPr id="8" name="Shape 88">
            <a:extLst>
              <a:ext uri="{FF2B5EF4-FFF2-40B4-BE49-F238E27FC236}">
                <a16:creationId xmlns="" xmlns:a16="http://schemas.microsoft.com/office/drawing/2014/main" id="{CECCAD66-DEB1-4DEF-841C-015FDF6AAEB3}"/>
              </a:ext>
            </a:extLst>
          </p:cNvPr>
          <p:cNvSpPr txBox="1">
            <a:spLocks/>
          </p:cNvSpPr>
          <p:nvPr/>
        </p:nvSpPr>
        <p:spPr>
          <a:xfrm>
            <a:off x="571500" y="4477030"/>
            <a:ext cx="11265407" cy="430887"/>
          </a:xfrm>
          <a:prstGeom prst="rect">
            <a:avLst/>
          </a:prstGeom>
        </p:spPr>
        <p:txBody>
          <a:bodyPr vert="horz" lIns="0" tIns="60960" rIns="121920" bIns="60960" rtlCol="0" anchor="ctr">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APIs</a:t>
            </a:r>
            <a:endParaRPr lang="en-US"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884E9064-2EBF-4E1D-A6EB-15DCC933E99D}"/>
              </a:ext>
            </a:extLst>
          </p:cNvPr>
          <p:cNvCxnSpPr/>
          <p:nvPr/>
        </p:nvCxnSpPr>
        <p:spPr>
          <a:xfrm>
            <a:off x="571500" y="224552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 xmlns:a16="http://schemas.microsoft.com/office/drawing/2014/main" id="{25904836-E2BE-4DFE-8102-785320622B2D}"/>
              </a:ext>
            </a:extLst>
          </p:cNvPr>
          <p:cNvCxnSpPr/>
          <p:nvPr/>
        </p:nvCxnSpPr>
        <p:spPr>
          <a:xfrm>
            <a:off x="571500" y="278000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2115A384-7B8A-451B-B192-7806999D9CA0}"/>
              </a:ext>
            </a:extLst>
          </p:cNvPr>
          <p:cNvCxnSpPr/>
          <p:nvPr/>
        </p:nvCxnSpPr>
        <p:spPr>
          <a:xfrm>
            <a:off x="571500" y="437143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 xmlns:a16="http://schemas.microsoft.com/office/drawing/2014/main" id="{8764D9FF-8BD0-4447-ABCC-62038C0DF441}"/>
              </a:ext>
            </a:extLst>
          </p:cNvPr>
          <p:cNvCxnSpPr/>
          <p:nvPr/>
        </p:nvCxnSpPr>
        <p:spPr>
          <a:xfrm>
            <a:off x="571500" y="501351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 architecture</a:t>
            </a:r>
            <a:endParaRPr lang="en-US" dirty="0"/>
          </a:p>
        </p:txBody>
      </p:sp>
      <p:sp>
        <p:nvSpPr>
          <p:cNvPr id="4" name="TextBox 32"/>
          <p:cNvSpPr txBox="1">
            <a:spLocks noChangeArrowheads="1"/>
          </p:cNvSpPr>
          <p:nvPr/>
        </p:nvSpPr>
        <p:spPr bwMode="auto">
          <a:xfrm>
            <a:off x="2732844"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16" name="TextBox 32">
            <a:extLst>
              <a:ext uri="{FF2B5EF4-FFF2-40B4-BE49-F238E27FC236}">
                <a16:creationId xmlns="" xmlns:a16="http://schemas.microsoft.com/office/drawing/2014/main" id="{273C62F3-2723-4446-BC1F-D1C0EECBF64B}"/>
              </a:ext>
            </a:extLst>
          </p:cNvPr>
          <p:cNvSpPr txBox="1">
            <a:spLocks noChangeArrowheads="1"/>
          </p:cNvSpPr>
          <p:nvPr/>
        </p:nvSpPr>
        <p:spPr bwMode="auto">
          <a:xfrm>
            <a:off x="5120640"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7" name="TextBox 32">
            <a:extLst>
              <a:ext uri="{FF2B5EF4-FFF2-40B4-BE49-F238E27FC236}">
                <a16:creationId xmlns="" xmlns:a16="http://schemas.microsoft.com/office/drawing/2014/main" id="{7E5F5322-CB64-47C3-A16C-AD4881461AAA}"/>
              </a:ext>
            </a:extLst>
          </p:cNvPr>
          <p:cNvSpPr txBox="1">
            <a:spLocks noChangeArrowheads="1"/>
          </p:cNvSpPr>
          <p:nvPr/>
        </p:nvSpPr>
        <p:spPr bwMode="auto">
          <a:xfrm>
            <a:off x="7508436"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08" y="2192237"/>
            <a:ext cx="507792" cy="609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08" y="3551786"/>
            <a:ext cx="507792" cy="536003"/>
          </a:xfrm>
          <a:prstGeom prst="rect">
            <a:avLst/>
          </a:prstGeom>
        </p:spPr>
      </p:pic>
      <p:sp>
        <p:nvSpPr>
          <p:cNvPr id="7" name="TextBox 6"/>
          <p:cNvSpPr txBox="1"/>
          <p:nvPr/>
        </p:nvSpPr>
        <p:spPr>
          <a:xfrm>
            <a:off x="2842278"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 name="TextBox 7"/>
          <p:cNvSpPr txBox="1"/>
          <p:nvPr/>
        </p:nvSpPr>
        <p:spPr>
          <a:xfrm>
            <a:off x="2842278"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11" name="Picture 10">
            <a:extLst>
              <a:ext uri="{FF2B5EF4-FFF2-40B4-BE49-F238E27FC236}">
                <a16:creationId xmlns="" xmlns:a16="http://schemas.microsoft.com/office/drawing/2014/main" id="{3EFFDDE9-671E-4555-82DD-9AEDD5E3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00" y="2192237"/>
            <a:ext cx="507792" cy="609351"/>
          </a:xfrm>
          <a:prstGeom prst="rect">
            <a:avLst/>
          </a:prstGeom>
        </p:spPr>
      </p:pic>
      <p:pic>
        <p:nvPicPr>
          <p:cNvPr id="12" name="Picture 11">
            <a:extLst>
              <a:ext uri="{FF2B5EF4-FFF2-40B4-BE49-F238E27FC236}">
                <a16:creationId xmlns="" xmlns:a16="http://schemas.microsoft.com/office/drawing/2014/main" id="{F0AABE9C-CEA2-4146-9A65-DFA65F03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900" y="3551786"/>
            <a:ext cx="507792" cy="536003"/>
          </a:xfrm>
          <a:prstGeom prst="rect">
            <a:avLst/>
          </a:prstGeom>
        </p:spPr>
      </p:pic>
      <p:sp>
        <p:nvSpPr>
          <p:cNvPr id="13" name="TextBox 12">
            <a:extLst>
              <a:ext uri="{FF2B5EF4-FFF2-40B4-BE49-F238E27FC236}">
                <a16:creationId xmlns="" xmlns:a16="http://schemas.microsoft.com/office/drawing/2014/main" id="{0E83ED9B-C7E6-47EE-84C0-333E113A6A0F}"/>
              </a:ext>
            </a:extLst>
          </p:cNvPr>
          <p:cNvSpPr txBox="1"/>
          <p:nvPr/>
        </p:nvSpPr>
        <p:spPr>
          <a:xfrm>
            <a:off x="7617870"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DE894FBF-824E-4802-9D58-92976B194FAF}"/>
              </a:ext>
            </a:extLst>
          </p:cNvPr>
          <p:cNvSpPr txBox="1"/>
          <p:nvPr/>
        </p:nvSpPr>
        <p:spPr>
          <a:xfrm>
            <a:off x="7617870"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sp>
        <p:nvSpPr>
          <p:cNvPr id="9" name="Rounded Rectangle 14"/>
          <p:cNvSpPr/>
          <p:nvPr/>
        </p:nvSpPr>
        <p:spPr>
          <a:xfrm>
            <a:off x="2732844"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 xmlns:a16="http://schemas.microsoft.com/office/drawing/2014/main" id="{A2F44A9D-729F-42FC-B9CA-9B4A75BD42CD}"/>
              </a:ext>
            </a:extLst>
          </p:cNvPr>
          <p:cNvSpPr/>
          <p:nvPr/>
        </p:nvSpPr>
        <p:spPr>
          <a:xfrm>
            <a:off x="5120640"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a:extLst>
              <a:ext uri="{FF2B5EF4-FFF2-40B4-BE49-F238E27FC236}">
                <a16:creationId xmlns="" xmlns:a16="http://schemas.microsoft.com/office/drawing/2014/main" id="{095F2F6B-5780-4D03-BDB0-94FC2FB8C660}"/>
              </a:ext>
            </a:extLst>
          </p:cNvPr>
          <p:cNvSpPr/>
          <p:nvPr/>
        </p:nvSpPr>
        <p:spPr>
          <a:xfrm>
            <a:off x="7508436"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 xmlns:a16="http://schemas.microsoft.com/office/drawing/2014/main" id="{96693BC7-1FF9-4EEE-8067-6723D9662D36}"/>
              </a:ext>
            </a:extLst>
          </p:cNvPr>
          <p:cNvSpPr/>
          <p:nvPr/>
        </p:nvSpPr>
        <p:spPr>
          <a:xfrm>
            <a:off x="2851092" y="4677359"/>
            <a:ext cx="6486144" cy="1011936"/>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37" y="4908883"/>
            <a:ext cx="494937" cy="522433"/>
          </a:xfrm>
          <a:prstGeom prst="rect">
            <a:avLst/>
          </a:prstGeom>
        </p:spPr>
      </p:pic>
      <p:pic>
        <p:nvPicPr>
          <p:cNvPr id="21" name="Picture 20">
            <a:extLst>
              <a:ext uri="{FF2B5EF4-FFF2-40B4-BE49-F238E27FC236}">
                <a16:creationId xmlns="" xmlns:a16="http://schemas.microsoft.com/office/drawing/2014/main" id="{64E6C570-2F80-451E-A0CE-40D3AAD6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104" y="2192235"/>
            <a:ext cx="507792" cy="609349"/>
          </a:xfrm>
          <a:prstGeom prst="rect">
            <a:avLst/>
          </a:prstGeom>
        </p:spPr>
      </p:pic>
      <p:pic>
        <p:nvPicPr>
          <p:cNvPr id="22" name="Picture 21">
            <a:extLst>
              <a:ext uri="{FF2B5EF4-FFF2-40B4-BE49-F238E27FC236}">
                <a16:creationId xmlns="" xmlns:a16="http://schemas.microsoft.com/office/drawing/2014/main" id="{B2042856-2333-44FA-868A-49520139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104" y="3551786"/>
            <a:ext cx="507792" cy="536003"/>
          </a:xfrm>
          <a:prstGeom prst="rect">
            <a:avLst/>
          </a:prstGeom>
        </p:spPr>
      </p:pic>
      <p:sp>
        <p:nvSpPr>
          <p:cNvPr id="23" name="TextBox 22">
            <a:extLst>
              <a:ext uri="{FF2B5EF4-FFF2-40B4-BE49-F238E27FC236}">
                <a16:creationId xmlns="" xmlns:a16="http://schemas.microsoft.com/office/drawing/2014/main" id="{86D30090-648C-49CB-85D9-82C1B97F53B8}"/>
              </a:ext>
            </a:extLst>
          </p:cNvPr>
          <p:cNvSpPr txBox="1"/>
          <p:nvPr/>
        </p:nvSpPr>
        <p:spPr>
          <a:xfrm>
            <a:off x="5230074"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4F877A80-419D-4FAB-AF19-33FF057D18AC}"/>
              </a:ext>
            </a:extLst>
          </p:cNvPr>
          <p:cNvSpPr txBox="1"/>
          <p:nvPr/>
        </p:nvSpPr>
        <p:spPr>
          <a:xfrm>
            <a:off x="5230074"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25" name="Picture 24">
            <a:extLst>
              <a:ext uri="{FF2B5EF4-FFF2-40B4-BE49-F238E27FC236}">
                <a16:creationId xmlns=""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533" y="4908883"/>
            <a:ext cx="494937" cy="522433"/>
          </a:xfrm>
          <a:prstGeom prst="rect">
            <a:avLst/>
          </a:prstGeom>
        </p:spPr>
      </p:pic>
      <p:pic>
        <p:nvPicPr>
          <p:cNvPr id="26" name="Picture 25">
            <a:extLst>
              <a:ext uri="{FF2B5EF4-FFF2-40B4-BE49-F238E27FC236}">
                <a16:creationId xmlns=""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329" y="4908883"/>
            <a:ext cx="494937" cy="522433"/>
          </a:xfrm>
          <a:prstGeom prst="rect">
            <a:avLst/>
          </a:prstGeom>
        </p:spPr>
      </p:pic>
      <p:pic>
        <p:nvPicPr>
          <p:cNvPr id="29" name="Picture 28">
            <a:extLst>
              <a:ext uri="{FF2B5EF4-FFF2-40B4-BE49-F238E27FC236}">
                <a16:creationId xmlns="" xmlns:a16="http://schemas.microsoft.com/office/drawing/2014/main" id="{1875D6BB-67A6-47BC-9EA6-FF99813047C2}"/>
              </a:ext>
            </a:extLst>
          </p:cNvPr>
          <p:cNvPicPr>
            <a:picLocks noChangeAspect="1"/>
          </p:cNvPicPr>
          <p:nvPr/>
        </p:nvPicPr>
        <p:blipFill>
          <a:blip r:embed="rId5"/>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25859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 xmlns:a16="http://schemas.microsoft.com/office/drawing/2014/main" id="{F6091697-F382-4B78-8CBD-86A70F3E043E}"/>
              </a:ext>
            </a:extLst>
          </p:cNvPr>
          <p:cNvGrpSpPr/>
          <p:nvPr/>
        </p:nvGrpSpPr>
        <p:grpSpPr>
          <a:xfrm>
            <a:off x="1983781" y="947451"/>
            <a:ext cx="1531080" cy="1146316"/>
            <a:chOff x="4716549" y="461656"/>
            <a:chExt cx="1748795" cy="1309328"/>
          </a:xfrm>
        </p:grpSpPr>
        <p:grpSp>
          <p:nvGrpSpPr>
            <p:cNvPr id="35" name="Group 34">
              <a:extLst>
                <a:ext uri="{FF2B5EF4-FFF2-40B4-BE49-F238E27FC236}">
                  <a16:creationId xmlns="" xmlns:a16="http://schemas.microsoft.com/office/drawing/2014/main" id="{5C2684F3-B3BC-4522-9087-66365A0ABB70}"/>
                </a:ext>
              </a:extLst>
            </p:cNvPr>
            <p:cNvGrpSpPr/>
            <p:nvPr/>
          </p:nvGrpSpPr>
          <p:grpSpPr>
            <a:xfrm>
              <a:off x="4716549" y="461656"/>
              <a:ext cx="1748795" cy="1309328"/>
              <a:chOff x="4716548" y="461653"/>
              <a:chExt cx="1748795" cy="1309319"/>
            </a:xfrm>
          </p:grpSpPr>
          <p:sp>
            <p:nvSpPr>
              <p:cNvPr id="41" name="Rectangle: Rounded Corners 72">
                <a:extLst>
                  <a:ext uri="{FF2B5EF4-FFF2-40B4-BE49-F238E27FC236}">
                    <a16:creationId xmlns="" xmlns:a16="http://schemas.microsoft.com/office/drawing/2014/main" id="{C1D40322-B57B-4B6E-AF51-0F2691A083E7}"/>
                  </a:ext>
                </a:extLst>
              </p:cNvPr>
              <p:cNvSpPr/>
              <p:nvPr/>
            </p:nvSpPr>
            <p:spPr>
              <a:xfrm>
                <a:off x="4716548" y="461653"/>
                <a:ext cx="1748795" cy="1116239"/>
              </a:xfrm>
              <a:prstGeom prst="roundRect">
                <a:avLst>
                  <a:gd name="adj" fmla="val 4249"/>
                </a:avLst>
              </a:prstGeom>
              <a:solidFill>
                <a:schemeClr val="bg1">
                  <a:lumMod val="85000"/>
                </a:schemeClr>
              </a:solid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2" name="Rectangle: Rounded Corners 75">
                <a:extLst>
                  <a:ext uri="{FF2B5EF4-FFF2-40B4-BE49-F238E27FC236}">
                    <a16:creationId xmlns=""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3" name="Rectangle 42">
                <a:extLst>
                  <a:ext uri="{FF2B5EF4-FFF2-40B4-BE49-F238E27FC236}">
                    <a16:creationId xmlns=""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4" name="Rectangle 43">
                <a:extLst>
                  <a:ext uri="{FF2B5EF4-FFF2-40B4-BE49-F238E27FC236}">
                    <a16:creationId xmlns=""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cxnSp>
          <p:nvCxnSpPr>
            <p:cNvPr id="36" name="Straight Connector 35">
              <a:extLst>
                <a:ext uri="{FF2B5EF4-FFF2-40B4-BE49-F238E27FC236}">
                  <a16:creationId xmlns="" xmlns:a16="http://schemas.microsoft.com/office/drawing/2014/main" id="{3E7BEC11-7074-4564-AED0-870BCEFBBF61}"/>
                </a:ext>
              </a:extLst>
            </p:cNvPr>
            <p:cNvCxnSpPr>
              <a:cxnSpLocks/>
            </p:cNvCxnSpPr>
            <p:nvPr/>
          </p:nvCxnSpPr>
          <p:spPr>
            <a:xfrm>
              <a:off x="4780130" y="617944"/>
              <a:ext cx="1620672" cy="0"/>
            </a:xfrm>
            <a:prstGeom prst="line">
              <a:avLst/>
            </a:prstGeom>
            <a:noFill/>
            <a:ln w="19050" cap="flat" cmpd="sng" algn="ctr">
              <a:solidFill>
                <a:sysClr val="window" lastClr="FFFFFF"/>
              </a:solidFill>
              <a:prstDash val="solid"/>
            </a:ln>
            <a:effectLst/>
          </p:spPr>
        </p:cxnSp>
        <p:grpSp>
          <p:nvGrpSpPr>
            <p:cNvPr id="37" name="Group 36">
              <a:extLst>
                <a:ext uri="{FF2B5EF4-FFF2-40B4-BE49-F238E27FC236}">
                  <a16:creationId xmlns="" xmlns:a16="http://schemas.microsoft.com/office/drawing/2014/main" id="{220CBE48-999D-4EFB-B6D0-012645CBC786}"/>
                </a:ext>
              </a:extLst>
            </p:cNvPr>
            <p:cNvGrpSpPr/>
            <p:nvPr/>
          </p:nvGrpSpPr>
          <p:grpSpPr>
            <a:xfrm>
              <a:off x="6175611" y="551425"/>
              <a:ext cx="183714" cy="36578"/>
              <a:chOff x="6175612" y="544281"/>
              <a:chExt cx="183714" cy="36577"/>
            </a:xfrm>
          </p:grpSpPr>
          <p:sp>
            <p:nvSpPr>
              <p:cNvPr id="38" name="Oval 37">
                <a:extLst>
                  <a:ext uri="{FF2B5EF4-FFF2-40B4-BE49-F238E27FC236}">
                    <a16:creationId xmlns="" xmlns:a16="http://schemas.microsoft.com/office/drawing/2014/main" id="{AD0816C8-F717-4A40-AFA9-507F34864E12}"/>
                  </a:ext>
                </a:extLst>
              </p:cNvPr>
              <p:cNvSpPr/>
              <p:nvPr/>
            </p:nvSpPr>
            <p:spPr>
              <a:xfrm>
                <a:off x="6175612"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39" name="Oval 38">
                <a:extLst>
                  <a:ext uri="{FF2B5EF4-FFF2-40B4-BE49-F238E27FC236}">
                    <a16:creationId xmlns="" xmlns:a16="http://schemas.microsoft.com/office/drawing/2014/main" id="{5CCF331E-4CF2-4324-8E4D-524DFEBBCCF8}"/>
                  </a:ext>
                </a:extLst>
              </p:cNvPr>
              <p:cNvSpPr/>
              <p:nvPr/>
            </p:nvSpPr>
            <p:spPr>
              <a:xfrm>
                <a:off x="6249181"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0" name="Oval 39">
                <a:extLst>
                  <a:ext uri="{FF2B5EF4-FFF2-40B4-BE49-F238E27FC236}">
                    <a16:creationId xmlns="" xmlns:a16="http://schemas.microsoft.com/office/drawing/2014/main" id="{656FB467-7CD7-4763-9278-EE87A57BECD9}"/>
                  </a:ext>
                </a:extLst>
              </p:cNvPr>
              <p:cNvSpPr/>
              <p:nvPr/>
            </p:nvSpPr>
            <p:spPr>
              <a:xfrm>
                <a:off x="6322750" y="544281"/>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grpSp>
      <p:sp>
        <p:nvSpPr>
          <p:cNvPr id="4" name="Rectangle 3">
            <a:extLst>
              <a:ext uri="{FF2B5EF4-FFF2-40B4-BE49-F238E27FC236}">
                <a16:creationId xmlns="" xmlns:a16="http://schemas.microsoft.com/office/drawing/2014/main" id="{F40DC27D-5132-45FA-9F1A-B6ABFDE37352}"/>
              </a:ext>
            </a:extLst>
          </p:cNvPr>
          <p:cNvSpPr/>
          <p:nvPr/>
        </p:nvSpPr>
        <p:spPr>
          <a:xfrm>
            <a:off x="2638679"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 xmlns:a16="http://schemas.microsoft.com/office/drawing/2014/main" id="{9E81D39C-B97D-4217-8ED7-7881DEB0DD63}"/>
              </a:ext>
            </a:extLst>
          </p:cNvPr>
          <p:cNvSpPr/>
          <p:nvPr/>
        </p:nvSpPr>
        <p:spPr>
          <a:xfrm>
            <a:off x="5266944"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 xmlns:a16="http://schemas.microsoft.com/office/drawing/2014/main" id="{BEA3B38C-CE4F-4C9A-81A6-D860B05F9879}"/>
              </a:ext>
            </a:extLst>
          </p:cNvPr>
          <p:cNvSpPr/>
          <p:nvPr/>
        </p:nvSpPr>
        <p:spPr>
          <a:xfrm>
            <a:off x="7895212"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3556001" y="2231249"/>
            <a:ext cx="5080000" cy="379656"/>
          </a:xfrm>
          <a:prstGeom prst="rect">
            <a:avLst/>
          </a:prstGeom>
          <a:noFill/>
        </p:spPr>
        <p:txBody>
          <a:bodyPr wrap="square" rtlCol="0">
            <a:spAutoFit/>
          </a:bodyPr>
          <a:lstStyle/>
          <a:p>
            <a:pPr algn="ctr" defTabSz="914377"/>
            <a:r>
              <a:rPr lang="en-US" dirty="0">
                <a:gradFill>
                  <a:gsLst>
                    <a:gs pos="4255">
                      <a:schemeClr val="accent2"/>
                    </a:gs>
                    <a:gs pos="21348">
                      <a:schemeClr val="accent2"/>
                    </a:gs>
                  </a:gsLst>
                  <a:lin ang="0" scaled="0"/>
                </a:gradFill>
                <a:latin typeface="Arial" panose="020B0604020202020204" pitchFamily="34" charset="0"/>
                <a:ea typeface="Amazon Ember" panose="020B0603020204020204" pitchFamily="34" charset="0"/>
                <a:cs typeface="Arial" panose="020B0604020202020204" pitchFamily="34" charset="0"/>
              </a:rPr>
              <a:t>mycluster.eks.amazonaws.com</a:t>
            </a:r>
          </a:p>
        </p:txBody>
      </p:sp>
      <p:sp>
        <p:nvSpPr>
          <p:cNvPr id="8" name="TextBox 32">
            <a:extLst>
              <a:ext uri="{FF2B5EF4-FFF2-40B4-BE49-F238E27FC236}">
                <a16:creationId xmlns="" xmlns:a16="http://schemas.microsoft.com/office/drawing/2014/main" id="{7CB1EBDF-F8B4-4090-AC2A-8272CEA46D5B}"/>
              </a:ext>
            </a:extLst>
          </p:cNvPr>
          <p:cNvSpPr txBox="1">
            <a:spLocks noChangeArrowheads="1"/>
          </p:cNvSpPr>
          <p:nvPr/>
        </p:nvSpPr>
        <p:spPr bwMode="auto">
          <a:xfrm>
            <a:off x="2736905"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9" name="Rounded Rectangle 14">
            <a:extLst>
              <a:ext uri="{FF2B5EF4-FFF2-40B4-BE49-F238E27FC236}">
                <a16:creationId xmlns="" xmlns:a16="http://schemas.microsoft.com/office/drawing/2014/main" id="{53DFE77C-E802-467C-836F-C38F3C6EFFDC}"/>
              </a:ext>
            </a:extLst>
          </p:cNvPr>
          <p:cNvSpPr/>
          <p:nvPr/>
        </p:nvSpPr>
        <p:spPr>
          <a:xfrm>
            <a:off x="2514601"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 xmlns:a16="http://schemas.microsoft.com/office/drawing/2014/main" id="{14A65CFC-0D15-4BA6-9AEC-E2804E269D15}"/>
              </a:ext>
            </a:extLst>
          </p:cNvPr>
          <p:cNvSpPr/>
          <p:nvPr/>
        </p:nvSpPr>
        <p:spPr>
          <a:xfrm>
            <a:off x="5142867"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4">
            <a:extLst>
              <a:ext uri="{FF2B5EF4-FFF2-40B4-BE49-F238E27FC236}">
                <a16:creationId xmlns="" xmlns:a16="http://schemas.microsoft.com/office/drawing/2014/main" id="{E05B71BA-C7F3-413C-860B-0DB5AE92E6EE}"/>
              </a:ext>
            </a:extLst>
          </p:cNvPr>
          <p:cNvSpPr/>
          <p:nvPr/>
        </p:nvSpPr>
        <p:spPr>
          <a:xfrm>
            <a:off x="7771135"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2">
            <a:extLst>
              <a:ext uri="{FF2B5EF4-FFF2-40B4-BE49-F238E27FC236}">
                <a16:creationId xmlns="" xmlns:a16="http://schemas.microsoft.com/office/drawing/2014/main" id="{65A26955-E4E4-455C-8874-1573C41532EC}"/>
              </a:ext>
            </a:extLst>
          </p:cNvPr>
          <p:cNvSpPr txBox="1">
            <a:spLocks noChangeArrowheads="1"/>
          </p:cNvSpPr>
          <p:nvPr/>
        </p:nvSpPr>
        <p:spPr bwMode="auto">
          <a:xfrm>
            <a:off x="5365171"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3" name="TextBox 32">
            <a:extLst>
              <a:ext uri="{FF2B5EF4-FFF2-40B4-BE49-F238E27FC236}">
                <a16:creationId xmlns="" xmlns:a16="http://schemas.microsoft.com/office/drawing/2014/main" id="{868FD853-A007-4803-B686-747156C8FFA1}"/>
              </a:ext>
            </a:extLst>
          </p:cNvPr>
          <p:cNvSpPr txBox="1">
            <a:spLocks noChangeArrowheads="1"/>
          </p:cNvSpPr>
          <p:nvPr/>
        </p:nvSpPr>
        <p:spPr bwMode="auto">
          <a:xfrm>
            <a:off x="7993439"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14" name="Picture 13">
            <a:extLst>
              <a:ext uri="{FF2B5EF4-FFF2-40B4-BE49-F238E27FC236}">
                <a16:creationId xmlns="" xmlns:a16="http://schemas.microsoft.com/office/drawing/2014/main" id="{129B3230-E020-47FB-82D0-CF9C0975E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108" y="4070025"/>
            <a:ext cx="495257" cy="522769"/>
          </a:xfrm>
          <a:prstGeom prst="rect">
            <a:avLst/>
          </a:prstGeom>
        </p:spPr>
      </p:pic>
      <p:pic>
        <p:nvPicPr>
          <p:cNvPr id="15" name="Picture 14">
            <a:extLst>
              <a:ext uri="{FF2B5EF4-FFF2-40B4-BE49-F238E27FC236}">
                <a16:creationId xmlns="" xmlns:a16="http://schemas.microsoft.com/office/drawing/2014/main" id="{A9326A70-CF3A-4056-BC10-68C9C64E5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73" y="4070025"/>
            <a:ext cx="495257" cy="522769"/>
          </a:xfrm>
          <a:prstGeom prst="rect">
            <a:avLst/>
          </a:prstGeom>
        </p:spPr>
      </p:pic>
      <p:pic>
        <p:nvPicPr>
          <p:cNvPr id="16" name="Picture 15">
            <a:extLst>
              <a:ext uri="{FF2B5EF4-FFF2-40B4-BE49-F238E27FC236}">
                <a16:creationId xmlns="" xmlns:a16="http://schemas.microsoft.com/office/drawing/2014/main" id="{1AD08C17-8D7D-4093-85A4-9AAF5C2F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641" y="4070025"/>
            <a:ext cx="495257" cy="522769"/>
          </a:xfrm>
          <a:prstGeom prst="rect">
            <a:avLst/>
          </a:prstGeom>
        </p:spPr>
      </p:pic>
      <p:grpSp>
        <p:nvGrpSpPr>
          <p:cNvPr id="17" name="Group 16">
            <a:extLst>
              <a:ext uri="{FF2B5EF4-FFF2-40B4-BE49-F238E27FC236}">
                <a16:creationId xmlns="" xmlns:a16="http://schemas.microsoft.com/office/drawing/2014/main" id="{74FD22DC-29B3-43F6-84A4-206C95B57921}"/>
              </a:ext>
            </a:extLst>
          </p:cNvPr>
          <p:cNvGrpSpPr/>
          <p:nvPr/>
        </p:nvGrpSpPr>
        <p:grpSpPr>
          <a:xfrm>
            <a:off x="5172527" y="963639"/>
            <a:ext cx="1846947" cy="1205647"/>
            <a:chOff x="3879395" y="1037430"/>
            <a:chExt cx="1385210" cy="90423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9" name="Rectangle 18">
              <a:extLst>
                <a:ext uri="{FF2B5EF4-FFF2-40B4-BE49-F238E27FC236}">
                  <a16:creationId xmlns=""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grpSp>
          <p:nvGrpSpPr>
            <p:cNvPr id="20" name="Group 4">
              <a:extLst>
                <a:ext uri="{FF2B5EF4-FFF2-40B4-BE49-F238E27FC236}">
                  <a16:creationId xmlns=""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21" name="AutoShape 3">
                <a:extLst>
                  <a:ext uri="{FF2B5EF4-FFF2-40B4-BE49-F238E27FC236}">
                    <a16:creationId xmlns=""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2" name="Freeform 5">
                <a:extLst>
                  <a:ext uri="{FF2B5EF4-FFF2-40B4-BE49-F238E27FC236}">
                    <a16:creationId xmlns=""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3" name="Freeform 6">
                <a:extLst>
                  <a:ext uri="{FF2B5EF4-FFF2-40B4-BE49-F238E27FC236}">
                    <a16:creationId xmlns=""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4" name="Freeform 7">
                <a:extLst>
                  <a:ext uri="{FF2B5EF4-FFF2-40B4-BE49-F238E27FC236}">
                    <a16:creationId xmlns=""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5" name="Freeform 8">
                <a:extLst>
                  <a:ext uri="{FF2B5EF4-FFF2-40B4-BE49-F238E27FC236}">
                    <a16:creationId xmlns=""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6" name="Freeform 9">
                <a:extLst>
                  <a:ext uri="{FF2B5EF4-FFF2-40B4-BE49-F238E27FC236}">
                    <a16:creationId xmlns=""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7" name="Freeform 10">
                <a:extLst>
                  <a:ext uri="{FF2B5EF4-FFF2-40B4-BE49-F238E27FC236}">
                    <a16:creationId xmlns=""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8" name="Freeform 11">
                <a:extLst>
                  <a:ext uri="{FF2B5EF4-FFF2-40B4-BE49-F238E27FC236}">
                    <a16:creationId xmlns=""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grpSp>
      </p:grpSp>
      <p:cxnSp>
        <p:nvCxnSpPr>
          <p:cNvPr id="29" name="Connector: Elbow 9">
            <a:extLst>
              <a:ext uri="{FF2B5EF4-FFF2-40B4-BE49-F238E27FC236}">
                <a16:creationId xmlns="" xmlns:a16="http://schemas.microsoft.com/office/drawing/2014/main" id="{A2FE6E81-C04A-4F9F-9EB9-65086A9F6B14}"/>
              </a:ext>
            </a:extLst>
          </p:cNvPr>
          <p:cNvCxnSpPr>
            <a:cxnSpLocks/>
            <a:stCxn id="41" idx="0"/>
          </p:cNvCxnSpPr>
          <p:nvPr/>
        </p:nvCxnSpPr>
        <p:spPr>
          <a:xfrm rot="5400000" flipH="1" flipV="1">
            <a:off x="4066872" y="2064850"/>
            <a:ext cx="1057821" cy="2256097"/>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 xmlns:a16="http://schemas.microsoft.com/office/drawing/2014/main" id="{84DF4DEB-84FC-4F92-892F-C615727AC6D5}"/>
              </a:ext>
            </a:extLst>
          </p:cNvPr>
          <p:cNvCxnSpPr>
            <a:cxnSpLocks/>
          </p:cNvCxnSpPr>
          <p:nvPr/>
        </p:nvCxnSpPr>
        <p:spPr>
          <a:xfrm flipV="1">
            <a:off x="6096000" y="2663987"/>
            <a:ext cx="0" cy="105782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1" name="Connector: Elbow 70">
            <a:extLst>
              <a:ext uri="{FF2B5EF4-FFF2-40B4-BE49-F238E27FC236}">
                <a16:creationId xmlns="" xmlns:a16="http://schemas.microsoft.com/office/drawing/2014/main" id="{F06E7C68-3B9B-4E42-A594-D4EC749AB9FD}"/>
              </a:ext>
            </a:extLst>
          </p:cNvPr>
          <p:cNvCxnSpPr>
            <a:cxnSpLocks/>
          </p:cNvCxnSpPr>
          <p:nvPr/>
        </p:nvCxnSpPr>
        <p:spPr>
          <a:xfrm rot="16200000" flipV="1">
            <a:off x="7067308" y="2064847"/>
            <a:ext cx="1057821" cy="2256100"/>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 xmlns:a16="http://schemas.microsoft.com/office/drawing/2014/main" id="{1A3DDFA0-5F92-4234-9696-1B1EC26DA278}"/>
              </a:ext>
            </a:extLst>
          </p:cNvPr>
          <p:cNvCxnSpPr>
            <a:cxnSpLocks/>
          </p:cNvCxnSpPr>
          <p:nvPr/>
        </p:nvCxnSpPr>
        <p:spPr>
          <a:xfrm flipV="1">
            <a:off x="3517270" y="1522200"/>
            <a:ext cx="1372175" cy="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3" name="TextBox 32">
            <a:extLst>
              <a:ext uri="{FF2B5EF4-FFF2-40B4-BE49-F238E27FC236}">
                <a16:creationId xmlns="" xmlns:a16="http://schemas.microsoft.com/office/drawing/2014/main" id="{91D7D896-36B5-4091-8258-7A19CD2524BA}"/>
              </a:ext>
            </a:extLst>
          </p:cNvPr>
          <p:cNvSpPr txBox="1"/>
          <p:nvPr/>
        </p:nvSpPr>
        <p:spPr>
          <a:xfrm>
            <a:off x="2135316" y="1922501"/>
            <a:ext cx="1228017" cy="384721"/>
          </a:xfrm>
          <a:prstGeom prst="rect">
            <a:avLst/>
          </a:prstGeom>
          <a:noFill/>
        </p:spPr>
        <p:txBody>
          <a:bodyPr wrap="square" tIns="121920" rtlCol="0">
            <a:spAutoFit/>
          </a:bodyPr>
          <a:lstStyle/>
          <a:p>
            <a:pPr algn="ctr" defTabSz="914377"/>
            <a:r>
              <a:rPr lang="en-US" sz="1400" dirty="0" err="1">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46" name="Picture 45">
            <a:extLst>
              <a:ext uri="{FF2B5EF4-FFF2-40B4-BE49-F238E27FC236}">
                <a16:creationId xmlns="" xmlns:a16="http://schemas.microsoft.com/office/drawing/2014/main" id="{A11F77E5-82DE-47CC-B5AC-9B3AAFAC90FC}"/>
              </a:ext>
            </a:extLst>
          </p:cNvPr>
          <p:cNvPicPr>
            <a:picLocks noChangeAspect="1"/>
          </p:cNvPicPr>
          <p:nvPr/>
        </p:nvPicPr>
        <p:blipFill>
          <a:blip r:embed="rId4"/>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3843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Custom Design">
  <a:themeElements>
    <a:clrScheme name="Custom 81">
      <a:dk1>
        <a:srgbClr val="232F3E"/>
      </a:dk1>
      <a:lt1>
        <a:sysClr val="window" lastClr="FFFFFF"/>
      </a:lt1>
      <a:dk2>
        <a:srgbClr val="545B64"/>
      </a:dk2>
      <a:lt2>
        <a:srgbClr val="EAEDED"/>
      </a:lt2>
      <a:accent1>
        <a:srgbClr val="00A1C9"/>
      </a:accent1>
      <a:accent2>
        <a:srgbClr val="EB5F07"/>
      </a:accent2>
      <a:accent3>
        <a:srgbClr val="A5A5A5"/>
      </a:accent3>
      <a:accent4>
        <a:srgbClr val="FF9900"/>
      </a:accent4>
      <a:accent5>
        <a:srgbClr val="007DBC"/>
      </a:accent5>
      <a:accent6>
        <a:srgbClr val="1E8900"/>
      </a:accent6>
      <a:hlink>
        <a:srgbClr val="007DBC"/>
      </a:hlink>
      <a:folHlink>
        <a:srgbClr val="DF331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1572</Words>
  <Application>Microsoft Macintosh PowerPoint</Application>
  <PresentationFormat>Widescreen</PresentationFormat>
  <Paragraphs>387</Paragraphs>
  <Slides>43</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Amazon Ember</vt:lpstr>
      <vt:lpstr>Amazon Ember Display Medium</vt:lpstr>
      <vt:lpstr>Amazon Ember Heavy</vt:lpstr>
      <vt:lpstr>Amazon Ember Light</vt:lpstr>
      <vt:lpstr>Amazon Ember Medium</vt:lpstr>
      <vt:lpstr>Arial</vt:lpstr>
      <vt:lpstr>Calibri</vt:lpstr>
      <vt:lpstr>Consolas</vt:lpstr>
      <vt:lpstr>Courier New</vt:lpstr>
      <vt:lpstr>Lucida Console</vt:lpstr>
      <vt:lpstr>Mangal</vt:lpstr>
      <vt:lpstr>Roboto Condensed</vt:lpstr>
      <vt:lpstr>Roboto Condensed Light</vt:lpstr>
      <vt:lpstr>Custom Design</vt:lpstr>
      <vt:lpstr>PowerPoint Presentation</vt:lpstr>
      <vt:lpstr>Who are we?</vt:lpstr>
      <vt:lpstr>Agenda</vt:lpstr>
      <vt:lpstr>PowerPoint Presentation</vt:lpstr>
      <vt:lpstr>Kubernetes cluster setup</vt:lpstr>
      <vt:lpstr>Manage a Kubernetes cluster</vt:lpstr>
      <vt:lpstr>Elastic Container Service for Kubernetes</vt:lpstr>
      <vt:lpstr>EKS architecture</vt:lpstr>
      <vt:lpstr>PowerPoint Presentation</vt:lpstr>
      <vt:lpstr>PowerPoint Presentation</vt:lpstr>
      <vt:lpstr>Zalando</vt:lpstr>
      <vt:lpstr>Zalando</vt:lpstr>
      <vt:lpstr>Why Kubernetes at Zalando</vt:lpstr>
      <vt:lpstr>Kubernetes at Zalando</vt:lpstr>
      <vt:lpstr>Kubernetes clusters</vt:lpstr>
      <vt:lpstr>Setup with CloudFormation</vt:lpstr>
      <vt:lpstr>Base setup</vt:lpstr>
      <vt:lpstr>PowerPoint Presentation</vt:lpstr>
      <vt:lpstr>PowerPoint Presentation</vt:lpstr>
      <vt:lpstr>PowerPoint Presentation</vt:lpstr>
      <vt:lpstr>AWS Identity and Access Management</vt:lpstr>
      <vt:lpstr>IAM role for Kubectl</vt:lpstr>
      <vt:lpstr>IAM role for Pods</vt:lpstr>
      <vt:lpstr>IAM role for Pods</vt:lpstr>
      <vt:lpstr>IAM role for Pods</vt:lpstr>
      <vt:lpstr>IAM roles for Pods</vt:lpstr>
      <vt:lpstr>PowerPoint Presentation</vt:lpstr>
      <vt:lpstr>AWS IAM</vt:lpstr>
      <vt:lpstr>“Platform” IAM</vt:lpstr>
      <vt:lpstr>PowerPoint Presentation</vt:lpstr>
      <vt:lpstr>PowerPoint Presentation</vt:lpstr>
      <vt:lpstr>Visibility about your Kubernetes cluster</vt:lpstr>
      <vt:lpstr>PowerPoint Presentation</vt:lpstr>
      <vt:lpstr>PowerPoint Presentation</vt:lpstr>
      <vt:lpstr>PowerPoint Presentation</vt:lpstr>
      <vt:lpstr>Logging with Kubernetes</vt:lpstr>
      <vt:lpstr>Monitoring setup</vt:lpstr>
      <vt:lpstr>Application monitoring</vt:lpstr>
      <vt:lpstr>Visualizer</vt:lpstr>
      <vt:lpstr>Visualizer</vt:lpstr>
      <vt:lpstr>Closing remarks</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Raffaele Di Fazio</cp:lastModifiedBy>
  <cp:revision>56</cp:revision>
  <dcterms:created xsi:type="dcterms:W3CDTF">2016-08-09T14:32:52Z</dcterms:created>
  <dcterms:modified xsi:type="dcterms:W3CDTF">2017-12-07T00:03:34Z</dcterms:modified>
</cp:coreProperties>
</file>